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56" r:id="rId2"/>
    <p:sldId id="257" r:id="rId3"/>
    <p:sldId id="286" r:id="rId4"/>
    <p:sldId id="309" r:id="rId5"/>
    <p:sldId id="292" r:id="rId6"/>
    <p:sldId id="293" r:id="rId7"/>
    <p:sldId id="315" r:id="rId8"/>
    <p:sldId id="290" r:id="rId9"/>
    <p:sldId id="291" r:id="rId10"/>
    <p:sldId id="314" r:id="rId11"/>
    <p:sldId id="299" r:id="rId12"/>
    <p:sldId id="298" r:id="rId13"/>
    <p:sldId id="310" r:id="rId14"/>
    <p:sldId id="311" r:id="rId15"/>
    <p:sldId id="303" r:id="rId16"/>
    <p:sldId id="302" r:id="rId17"/>
    <p:sldId id="301" r:id="rId18"/>
    <p:sldId id="300" r:id="rId19"/>
    <p:sldId id="306" r:id="rId20"/>
    <p:sldId id="296" r:id="rId21"/>
    <p:sldId id="304" r:id="rId22"/>
    <p:sldId id="312" r:id="rId23"/>
    <p:sldId id="305" r:id="rId24"/>
    <p:sldId id="308" r:id="rId25"/>
    <p:sldId id="313" r:id="rId26"/>
    <p:sldId id="316" r:id="rId27"/>
    <p:sldId id="285" r:id="rId2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son, Jaci" initials="TJ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2" autoAdjust="0"/>
    <p:restoredTop sz="59790" autoAdjust="0"/>
  </p:normalViewPr>
  <p:slideViewPr>
    <p:cSldViewPr>
      <p:cViewPr varScale="1">
        <p:scale>
          <a:sx n="65" d="100"/>
          <a:sy n="65" d="100"/>
        </p:scale>
        <p:origin x="19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7ED5EE-45AC-4A5D-8E6E-C91F610CF4E6}" type="datetimeFigureOut">
              <a:rPr lang="en-US"/>
              <a:pPr>
                <a:defRPr/>
              </a:pPr>
              <a:t>6/8/2021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D0C29CA-DE0A-4EDE-A8F0-37245EF1D4A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1568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0C29CA-DE0A-4EDE-A8F0-37245EF1D4A8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349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0C59AA-4921-47AD-A51D-B08FAB494A13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80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0C29CA-DE0A-4EDE-A8F0-37245EF1D4A8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0046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0C29CA-DE0A-4EDE-A8F0-37245EF1D4A8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5827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There is a lot to sort through and digest, so our contacts are dedicated in boxes are provided here as well as link to federal guidance and information.  Not all is intuitive/easy to find. 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As noted previously, I frequently will go to the federal website and use </a:t>
            </a:r>
            <a:r>
              <a:rPr lang="en-US" altLang="en-US" b="1" dirty="0" smtClean="0"/>
              <a:t>“Control + F” to search for specific questions that come up.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900E11-C0C4-4686-B77B-7923D5EA5031}" type="slidenum">
              <a:rPr lang="en-US" altLang="en-US" smtClean="0">
                <a:latin typeface="Calibri" panose="020F0502020204030204" pitchFamily="34" charset="0"/>
              </a:rPr>
              <a:pPr/>
              <a:t>27</a:t>
            </a:fld>
            <a:endParaRPr lang="en-US" alt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100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03D86-37F7-422D-9A9D-BB4A61728E37}" type="datetime1">
              <a:rPr lang="en-US"/>
              <a:pPr>
                <a:defRPr/>
              </a:pPr>
              <a:t>6/8/2021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D6A93F99-B127-41C3-BAAB-479297B520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873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B71F5-C36B-4657-9015-4808CCC9C135}" type="datetime1">
              <a:rPr lang="en-US"/>
              <a:pPr>
                <a:defRPr/>
              </a:pPr>
              <a:t>6/8/2021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BE2D6-2F43-495A-8949-EF386E195A2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658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101D8-0D30-4C17-926A-3F1E00B7205E}" type="datetime1">
              <a:rPr lang="en-US"/>
              <a:pPr>
                <a:defRPr/>
              </a:pPr>
              <a:t>6/8/2021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E8FE-0FEB-4953-B6B1-555EA1E96C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371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51599-1B9F-4484-833A-B123DF10B1FF}" type="datetime1">
              <a:rPr lang="en-US"/>
              <a:pPr>
                <a:defRPr/>
              </a:pPr>
              <a:t>6/8/2021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44CC8-AEB9-45A9-BAF4-B6B6F320BF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91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548C5-B59E-4D2F-97EE-8A784D06429D}" type="datetime1">
              <a:rPr lang="en-US"/>
              <a:pPr>
                <a:defRPr/>
              </a:pPr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8AAD2AF1-D94D-4951-B668-0771BD9DC40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3704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90892-5C0D-4404-B25B-6405AD1D1062}" type="datetime1">
              <a:rPr lang="en-US"/>
              <a:pPr>
                <a:defRPr/>
              </a:pPr>
              <a:t>6/8/2021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11498-6C44-44F3-BDAA-6B6328FB59B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034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B076B-C825-439C-899B-8A6A67ACC21B}" type="datetime1">
              <a:rPr lang="en-US"/>
              <a:pPr>
                <a:defRPr/>
              </a:pPr>
              <a:t>6/8/2021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59D9A-B733-4C59-8E2D-8624523494F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3509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A4FB1-E73A-43AF-8F9D-2301DDCAE925}" type="datetime1">
              <a:rPr lang="en-US"/>
              <a:pPr>
                <a:defRPr/>
              </a:pPr>
              <a:t>6/8/2021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D52D6-070F-402D-89D7-C1138BE732F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61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1C191-E1AF-41EF-9A68-58F446C3E1EF}" type="datetime1">
              <a:rPr lang="en-US"/>
              <a:pPr>
                <a:defRPr/>
              </a:pPr>
              <a:t>6/8/2021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192E1-ED1C-48B2-AAD6-BFBF174FC9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94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1D497-3CB7-48C2-8D2F-80A52E3F6C64}" type="datetime1">
              <a:rPr lang="en-US"/>
              <a:pPr>
                <a:defRPr/>
              </a:pPr>
              <a:t>6/8/2021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540DD-C919-4133-B712-969CBE9CCF6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788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B0715-5EE0-4E16-A32D-920F7CAA6804}" type="datetime1">
              <a:rPr lang="en-US"/>
              <a:pPr>
                <a:defRPr/>
              </a:pPr>
              <a:t>6/8/2021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AC20C-0F8C-423A-B954-B7360ADF157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217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C1FAA4-97EE-4B70-B033-217EF15CF022}" type="datetime1">
              <a:rPr lang="en-US"/>
              <a:pPr>
                <a:defRPr/>
              </a:pPr>
              <a:t>6/8/2021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55CAC01B-9792-4BEB-983F-AA608A23E6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47" r:id="rId2"/>
    <p:sldLayoutId id="2147483956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7" r:id="rId9"/>
    <p:sldLayoutId id="2147483953" r:id="rId10"/>
    <p:sldLayoutId id="214748395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SLFRP@Treasury.gov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FiscalRecovery@dof.ca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of.ca.gov/budget/COVID-19/Local_Fiscal_Recovery_Fund_Allocations/" TargetMode="External"/><Relationship Id="rId5" Type="http://schemas.openxmlformats.org/officeDocument/2006/relationships/hyperlink" Target="https://home.treasury.gov/system/files/136/SLFRPFAQ.pdf" TargetMode="External"/><Relationship Id="rId4" Type="http://schemas.openxmlformats.org/officeDocument/2006/relationships/hyperlink" Target="https://www.govinfo.gov/content/pkg/FR-2021-05-17/pdf/2021-10283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ome.treasury.gov/system/files/136/SLFRPFAQ.pdf" TargetMode="External"/><Relationship Id="rId2" Type="http://schemas.openxmlformats.org/officeDocument/2006/relationships/hyperlink" Target="https://www.govinfo.gov/content/pkg/FR-2021-05-17/pdf/2021-10283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egulations.gov/document/TREAS-DO-2021-0008-0002" TargetMode="External"/><Relationship Id="rId4" Type="http://schemas.openxmlformats.org/officeDocument/2006/relationships/hyperlink" Target="https://home.treasury.gov/system/files/136/SLFRP-Fact-Sheet-FINAL1-508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4950" cy="18288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Local Fiscal Recovery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Fund </a:t>
            </a:r>
            <a:r>
              <a:rPr lang="en-US" dirty="0"/>
              <a:t>Allocations</a:t>
            </a:r>
          </a:p>
        </p:txBody>
      </p:sp>
      <p:pic>
        <p:nvPicPr>
          <p:cNvPr id="6148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724400"/>
            <a:ext cx="15732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5A51B6-B7E6-472D-9364-C6BDD57B7F6B}" type="slidenum">
              <a:rPr lang="en-US" altLang="en-US" smtClean="0">
                <a:solidFill>
                  <a:srgbClr val="D1EAEE"/>
                </a:solidFill>
                <a:latin typeface="Constantia" panose="02030602050306030303" pitchFamily="18" charset="0"/>
              </a:rPr>
              <a:pPr/>
              <a:t>1</a:t>
            </a:fld>
            <a:endParaRPr lang="en-US" altLang="en-US" dirty="0" smtClean="0">
              <a:solidFill>
                <a:srgbClr val="D1EAEE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5849580"/>
            <a:ext cx="1726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June 9, 2021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Certification – Accept $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smtClean="0"/>
              <a:t>To </a:t>
            </a:r>
            <a:r>
              <a:rPr lang="en-US" sz="2200" b="1" u="sng" dirty="0" smtClean="0"/>
              <a:t>accept</a:t>
            </a:r>
            <a:r>
              <a:rPr lang="en-US" sz="2200" dirty="0" smtClean="0"/>
              <a:t> funds, cities </a:t>
            </a:r>
            <a:r>
              <a:rPr lang="en-US" sz="2200" dirty="0"/>
              <a:t>and towns must use the </a:t>
            </a:r>
            <a:r>
              <a:rPr lang="en-US" sz="2200" dirty="0" smtClean="0"/>
              <a:t>state ‘s web </a:t>
            </a:r>
            <a:r>
              <a:rPr lang="en-US" sz="2200" dirty="0"/>
              <a:t>form to provide the following information:</a:t>
            </a:r>
          </a:p>
          <a:p>
            <a:pPr>
              <a:spcBef>
                <a:spcPts val="1000"/>
              </a:spcBef>
            </a:pPr>
            <a:r>
              <a:rPr lang="en-US" sz="2200" dirty="0" smtClean="0"/>
              <a:t>Taxpayer </a:t>
            </a:r>
            <a:r>
              <a:rPr lang="en-US" sz="2200" dirty="0"/>
              <a:t>ID, DUNS Number, </a:t>
            </a:r>
            <a:r>
              <a:rPr lang="en-US" sz="2200" dirty="0" smtClean="0"/>
              <a:t>and contact </a:t>
            </a:r>
            <a:r>
              <a:rPr lang="en-US" sz="2200" dirty="0"/>
              <a:t>information</a:t>
            </a:r>
          </a:p>
          <a:p>
            <a:pPr>
              <a:spcBef>
                <a:spcPts val="1000"/>
              </a:spcBef>
            </a:pPr>
            <a:r>
              <a:rPr lang="en-US" sz="2200" dirty="0"/>
              <a:t>Signed Certification Form </a:t>
            </a:r>
          </a:p>
          <a:p>
            <a:pPr>
              <a:spcBef>
                <a:spcPts val="1000"/>
              </a:spcBef>
            </a:pPr>
            <a:r>
              <a:rPr lang="en-US" sz="2200" dirty="0"/>
              <a:t>Total annual operating budget in effect as of January 27, 2020 or top-line expenditure total</a:t>
            </a:r>
          </a:p>
          <a:p>
            <a:pPr>
              <a:spcBef>
                <a:spcPts val="1000"/>
              </a:spcBef>
            </a:pPr>
            <a:r>
              <a:rPr lang="en-US" sz="2200" dirty="0"/>
              <a:t>Signed Award Terms and Conditions form</a:t>
            </a:r>
          </a:p>
          <a:p>
            <a:pPr>
              <a:spcBef>
                <a:spcPts val="1000"/>
              </a:spcBef>
            </a:pPr>
            <a:r>
              <a:rPr lang="en-US" sz="2200" dirty="0"/>
              <a:t>Signed Assurances of Compliance with Title VI of the Civil Rights Act of 1964</a:t>
            </a:r>
          </a:p>
          <a:p>
            <a:pPr>
              <a:spcBef>
                <a:spcPts val="1000"/>
              </a:spcBef>
            </a:pPr>
            <a:r>
              <a:rPr lang="en-US" sz="2200" i="1" dirty="0"/>
              <a:t>The </a:t>
            </a:r>
            <a:r>
              <a:rPr lang="en-US" sz="2200" i="1" dirty="0" smtClean="0"/>
              <a:t>state </a:t>
            </a:r>
            <a:r>
              <a:rPr lang="en-US" sz="2200" i="1" dirty="0"/>
              <a:t>will use existing banking information for disbursements and does not need to collect this </a:t>
            </a:r>
            <a:r>
              <a:rPr lang="en-US" sz="2200" i="1" dirty="0" smtClean="0"/>
              <a:t>from cities</a:t>
            </a:r>
            <a:endParaRPr lang="en-US" sz="2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77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Certification – Decline $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smtClean="0"/>
              <a:t>If a city plans to </a:t>
            </a:r>
            <a:r>
              <a:rPr lang="en-US" sz="2200" b="1" u="sng" dirty="0" smtClean="0"/>
              <a:t>decline</a:t>
            </a:r>
            <a:r>
              <a:rPr lang="en-US" sz="2200" dirty="0" smtClean="0"/>
              <a:t> funds, cities </a:t>
            </a:r>
            <a:r>
              <a:rPr lang="en-US" sz="2200" dirty="0"/>
              <a:t>and towns must use the </a:t>
            </a:r>
            <a:r>
              <a:rPr lang="en-US" sz="2200" dirty="0" smtClean="0"/>
              <a:t>state’s web </a:t>
            </a:r>
            <a:r>
              <a:rPr lang="en-US" sz="2200" dirty="0"/>
              <a:t>form to provide the following information:</a:t>
            </a:r>
          </a:p>
          <a:p>
            <a:pPr>
              <a:spcBef>
                <a:spcPts val="1000"/>
              </a:spcBef>
            </a:pPr>
            <a:r>
              <a:rPr lang="en-US" sz="2200" dirty="0" smtClean="0"/>
              <a:t>Contact information</a:t>
            </a:r>
          </a:p>
          <a:p>
            <a:pPr>
              <a:spcBef>
                <a:spcPts val="1000"/>
              </a:spcBef>
            </a:pPr>
            <a:r>
              <a:rPr lang="en-US" sz="2200" dirty="0" smtClean="0"/>
              <a:t>Signed </a:t>
            </a:r>
            <a:r>
              <a:rPr lang="en-US" sz="2200" dirty="0"/>
              <a:t>Certification Form </a:t>
            </a:r>
            <a:endParaRPr lang="en-US" sz="2200" dirty="0" smtClean="0"/>
          </a:p>
          <a:p>
            <a:pPr>
              <a:spcBef>
                <a:spcPts val="1000"/>
              </a:spcBef>
            </a:pPr>
            <a:r>
              <a:rPr lang="en-US" sz="2200" dirty="0" smtClean="0"/>
              <a:t>Federal Form to Deny Funds (as required)</a:t>
            </a:r>
          </a:p>
          <a:p>
            <a:pPr>
              <a:spcBef>
                <a:spcPts val="1000"/>
              </a:spcBef>
            </a:pPr>
            <a:r>
              <a:rPr lang="en-US" sz="2200" dirty="0" smtClean="0"/>
              <a:t>The state may contact any city/town that declines funds and will notify the Joint Legislative Budget Committee. </a:t>
            </a:r>
            <a:r>
              <a:rPr lang="en-US" sz="2200" i="1" dirty="0" smtClean="0"/>
              <a:t>Declined funds cancel the NEU award and transfer to the State.</a:t>
            </a:r>
          </a:p>
          <a:p>
            <a:pPr>
              <a:spcBef>
                <a:spcPts val="1000"/>
              </a:spcBef>
            </a:pPr>
            <a:r>
              <a:rPr lang="en-US" sz="2200" b="1" dirty="0" smtClean="0"/>
              <a:t>Non-Responsive Cities: </a:t>
            </a:r>
            <a:r>
              <a:rPr lang="en-US" sz="2200" dirty="0" smtClean="0"/>
              <a:t>The state must make reasonable attempts to contact these cities and wait at least 60 days before reallocating funds to other cities and towns (budget cap applies)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404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2598"/>
            <a:ext cx="8229600" cy="438943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Submissions </a:t>
            </a:r>
            <a:r>
              <a:rPr lang="en-US" sz="2400" dirty="0"/>
              <a:t>are </a:t>
            </a:r>
            <a:r>
              <a:rPr lang="en-US" sz="2400" b="1" dirty="0">
                <a:solidFill>
                  <a:srgbClr val="FF0000"/>
                </a:solidFill>
              </a:rPr>
              <a:t>due no later than 11:59 p.m. on June 23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FF0000"/>
                </a:solidFill>
              </a:rPr>
              <a:t>2021</a:t>
            </a:r>
            <a:r>
              <a:rPr lang="en-US" sz="2400" dirty="0"/>
              <a:t>.  </a:t>
            </a:r>
            <a:r>
              <a:rPr lang="en-US" sz="2400" dirty="0" smtClean="0"/>
              <a:t>Payments will likely </a:t>
            </a:r>
            <a:r>
              <a:rPr lang="en-US" sz="2400" dirty="0"/>
              <a:t>be delayed if your application is received after this date.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An </a:t>
            </a:r>
            <a:r>
              <a:rPr lang="en-US" sz="2400" dirty="0"/>
              <a:t>entity’s allocation cannot exceed 75% of its most recent budget as of January 27, </a:t>
            </a:r>
            <a:r>
              <a:rPr lang="en-US" sz="2400" dirty="0" smtClean="0"/>
              <a:t>2020.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Allocations </a:t>
            </a:r>
            <a:r>
              <a:rPr lang="en-US" sz="2400" dirty="0"/>
              <a:t>will be </a:t>
            </a:r>
            <a:r>
              <a:rPr lang="en-US" sz="2400" dirty="0" smtClean="0"/>
              <a:t>revised before disbursement </a:t>
            </a:r>
            <a:r>
              <a:rPr lang="en-US" sz="2400" dirty="0"/>
              <a:t>if the entity’s allocation exceeds the </a:t>
            </a:r>
            <a:r>
              <a:rPr lang="en-US" sz="2400" dirty="0" smtClean="0"/>
              <a:t>75% cap.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The state must return any amount that exceeds the cap to Treasury.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292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2332038"/>
            <a:ext cx="8801100" cy="438943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Treasury will make payments to states in </a:t>
            </a:r>
            <a:r>
              <a:rPr lang="en-US" sz="2400" dirty="0"/>
              <a:t>two </a:t>
            </a:r>
            <a:r>
              <a:rPr lang="en-US" sz="2400" dirty="0" smtClean="0"/>
              <a:t>tranches.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/>
              <a:t>First disbursement</a:t>
            </a:r>
            <a:r>
              <a:rPr lang="en-US" sz="2400" dirty="0" smtClean="0"/>
              <a:t>: After state receipt (likely 6/16/21). This is the date that begins the first 30-day allocation timeline.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b="1" dirty="0" smtClean="0"/>
              <a:t>Second disbursement</a:t>
            </a:r>
            <a:r>
              <a:rPr lang="en-US" sz="2400" dirty="0" smtClean="0"/>
              <a:t>: 12 </a:t>
            </a:r>
            <a:r>
              <a:rPr lang="en-US" sz="2400" dirty="0"/>
              <a:t>months </a:t>
            </a:r>
            <a:r>
              <a:rPr lang="en-US" sz="2400" dirty="0" smtClean="0"/>
              <a:t>later.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The state completed the Joint Legislative Budget Committee notification (6/3/21) for authority to accept/disburse funds.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After </a:t>
            </a:r>
            <a:r>
              <a:rPr lang="en-US" sz="2400" dirty="0"/>
              <a:t>reviewing the submissions, the Department of Finance will coordinate with the State Controller’s Office to </a:t>
            </a:r>
            <a:r>
              <a:rPr lang="en-US" sz="2400" dirty="0" smtClean="0"/>
              <a:t>process payments to eligible cities and towns.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514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727" y="0"/>
            <a:ext cx="7854950" cy="18288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Poll Question #1</a:t>
            </a:r>
            <a:endParaRPr lang="en-US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5A51B6-B7E6-472D-9364-C6BDD57B7F6B}" type="slidenum">
              <a:rPr lang="en-US" altLang="en-US" smtClean="0">
                <a:solidFill>
                  <a:srgbClr val="D1EAEE"/>
                </a:solidFill>
                <a:latin typeface="Constantia" panose="02030602050306030303" pitchFamily="18" charset="0"/>
              </a:rPr>
              <a:pPr/>
              <a:t>14</a:t>
            </a:fld>
            <a:endParaRPr lang="en-US" altLang="en-US" dirty="0" smtClean="0">
              <a:solidFill>
                <a:srgbClr val="D1EAEE"/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2413338"/>
            <a:ext cx="7315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Does your city plan to accept or decline the federal Coronavirus Fiscal Recovery Funds?</a:t>
            </a:r>
          </a:p>
          <a:p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Yes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No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Undecided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69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the Web 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Optimized for the Google Chrome web </a:t>
            </a:r>
            <a:r>
              <a:rPr lang="en-US" sz="2000" dirty="0" smtClean="0"/>
              <a:t>browser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Each </a:t>
            </a:r>
            <a:r>
              <a:rPr lang="en-US" sz="2000" dirty="0"/>
              <a:t>eligible city and town will be emailed a unique “NEU Recipient Number” and password to access the required web </a:t>
            </a:r>
            <a:r>
              <a:rPr lang="en-US" sz="2000" dirty="0" smtClean="0"/>
              <a:t>form.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000" dirty="0"/>
              <a:t>The NEU Recipient Number must be retained by the city or town as it will be used for the reporting to Treasury through the lifecycle of the program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96" y="4343401"/>
            <a:ext cx="4392407" cy="237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89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Portal: City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95600"/>
            <a:ext cx="3886200" cy="1722437"/>
          </a:xfrm>
        </p:spPr>
        <p:txBody>
          <a:bodyPr/>
          <a:lstStyle/>
          <a:p>
            <a:r>
              <a:rPr lang="en-US" sz="2000" dirty="0"/>
              <a:t>Contact Information</a:t>
            </a:r>
          </a:p>
          <a:p>
            <a:r>
              <a:rPr lang="en-US" sz="2000" dirty="0"/>
              <a:t>Accept or Decline Funds</a:t>
            </a:r>
          </a:p>
          <a:p>
            <a:r>
              <a:rPr lang="en-US" sz="2000" dirty="0"/>
              <a:t>Tax ID Number</a:t>
            </a:r>
          </a:p>
          <a:p>
            <a:r>
              <a:rPr lang="en-US" sz="2000" dirty="0"/>
              <a:t>DUNS Number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273300"/>
            <a:ext cx="5410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60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Portal: Budget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400"/>
              </a:spcBef>
            </a:pPr>
            <a:r>
              <a:rPr lang="en-US" sz="2000" dirty="0"/>
              <a:t>Total annual operating budget, including general fund and other funds, in effect as of January 27, 2020 </a:t>
            </a:r>
          </a:p>
          <a:p>
            <a:pPr>
              <a:spcBef>
                <a:spcPts val="1400"/>
              </a:spcBef>
            </a:pPr>
            <a:r>
              <a:rPr lang="en-US" sz="2000" dirty="0"/>
              <a:t>Expenditure </a:t>
            </a:r>
            <a:r>
              <a:rPr lang="en-US" sz="2000" dirty="0" smtClean="0"/>
              <a:t>total</a:t>
            </a:r>
            <a:r>
              <a:rPr lang="en-US" sz="2000" dirty="0"/>
              <a:t>, in exceptional cases in which a city or town does not adopt a formal budget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61" y="3699386"/>
            <a:ext cx="8436077" cy="262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93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Portal: Sign and Upload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Awards and Conditions Agreement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Assurances of Compliance with Title VI of the Civil Rights Act of 1964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Certification Form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Copy of most recent </a:t>
            </a:r>
            <a:r>
              <a:rPr lang="en-US" sz="2000" b="1" u="sng" dirty="0" smtClean="0"/>
              <a:t>top-line operating budget</a:t>
            </a:r>
            <a:r>
              <a:rPr lang="en-US" sz="2000" dirty="0" smtClean="0"/>
              <a:t> or </a:t>
            </a:r>
            <a:r>
              <a:rPr lang="en-US" sz="2000" dirty="0"/>
              <a:t>annual total expenditures as of </a:t>
            </a:r>
            <a:r>
              <a:rPr lang="en-US" sz="2000" dirty="0" smtClean="0"/>
              <a:t>January 27</a:t>
            </a:r>
            <a:r>
              <a:rPr lang="en-US" sz="2000" dirty="0"/>
              <a:t>, </a:t>
            </a:r>
            <a:r>
              <a:rPr lang="en-US" sz="2000" dirty="0" smtClean="0"/>
              <a:t>2020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Files may not exceed 40Mb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39" y="4234848"/>
            <a:ext cx="8732121" cy="23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42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Budget Document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284" y="2109031"/>
            <a:ext cx="8229600" cy="327097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7984" y="5160294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Please highlight the figure that you are reporting as your total annual operating budget </a:t>
            </a:r>
            <a:r>
              <a:rPr lang="en-US" sz="2000" smtClean="0">
                <a:latin typeface="+mn-lt"/>
              </a:rPr>
              <a:t>or </a:t>
            </a:r>
            <a:r>
              <a:rPr lang="en-US" sz="2000" smtClean="0">
                <a:latin typeface="+mn-lt"/>
              </a:rPr>
              <a:t>top-line </a:t>
            </a:r>
            <a:r>
              <a:rPr lang="en-US" sz="2000" dirty="0" smtClean="0">
                <a:latin typeface="+mn-lt"/>
              </a:rPr>
              <a:t>expenditure total. 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421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Objectives	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382000" cy="478631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American Rescue Plan Act Allocations</a:t>
            </a:r>
          </a:p>
          <a:p>
            <a:pPr eaLnBrk="1" hangingPunct="1"/>
            <a:r>
              <a:rPr lang="en-US" altLang="en-US" dirty="0" smtClean="0"/>
              <a:t>Treasury Interim Rule</a:t>
            </a:r>
          </a:p>
          <a:p>
            <a:pPr eaLnBrk="1" hangingPunct="1"/>
            <a:r>
              <a:rPr lang="en-US" altLang="en-US" dirty="0" smtClean="0"/>
              <a:t>Distribution Process</a:t>
            </a:r>
          </a:p>
          <a:p>
            <a:pPr eaLnBrk="1" hangingPunct="1"/>
            <a:r>
              <a:rPr lang="en-US" altLang="en-US" dirty="0" smtClean="0"/>
              <a:t>Using the Web Portal</a:t>
            </a:r>
          </a:p>
          <a:p>
            <a:pPr eaLnBrk="1" hangingPunct="1"/>
            <a:r>
              <a:rPr lang="en-US" altLang="en-US" dirty="0" smtClean="0"/>
              <a:t>Reporting Requirements</a:t>
            </a:r>
          </a:p>
          <a:p>
            <a:pPr eaLnBrk="1" hangingPunct="1"/>
            <a:r>
              <a:rPr lang="en-US" altLang="en-US" dirty="0" smtClean="0"/>
              <a:t>Questions and Answers</a:t>
            </a:r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708C19-D731-498B-9919-9ACD7E0DFC68}" type="slidenum">
              <a:rPr lang="en-US" altLang="en-US" smtClean="0">
                <a:solidFill>
                  <a:srgbClr val="045C75"/>
                </a:solidFill>
                <a:latin typeface="Constantia" panose="02030602050306030303" pitchFamily="18" charset="0"/>
              </a:rPr>
              <a:pPr/>
              <a:t>2</a:t>
            </a:fld>
            <a:endParaRPr lang="en-US" altLang="en-US" dirty="0" smtClean="0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Portal: Certify and Submit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 smtClean="0"/>
              <a:t>Confirmation e-mail to confirm </a:t>
            </a:r>
            <a:r>
              <a:rPr lang="en-US" sz="2000" dirty="0"/>
              <a:t>receipt of the submission.</a:t>
            </a:r>
          </a:p>
          <a:p>
            <a:pPr>
              <a:spcBef>
                <a:spcPts val="1200"/>
              </a:spcBef>
            </a:pPr>
            <a:r>
              <a:rPr lang="en-US" sz="2000" b="1" dirty="0" smtClean="0"/>
              <a:t>Save: </a:t>
            </a:r>
            <a:r>
              <a:rPr lang="en-US" sz="2000" dirty="0" smtClean="0"/>
              <a:t>Allows saving “in progress” entries </a:t>
            </a:r>
            <a:r>
              <a:rPr lang="en-US" sz="2000" dirty="0"/>
              <a:t>and return at a later </a:t>
            </a:r>
            <a:r>
              <a:rPr lang="en-US" sz="2000" dirty="0" smtClean="0"/>
              <a:t>time.</a:t>
            </a:r>
          </a:p>
          <a:p>
            <a:pPr>
              <a:spcBef>
                <a:spcPts val="1200"/>
              </a:spcBef>
            </a:pPr>
            <a:r>
              <a:rPr lang="en-US" sz="2000" b="1" dirty="0" smtClean="0"/>
              <a:t>Submit: </a:t>
            </a:r>
            <a:r>
              <a:rPr lang="en-US" sz="2000" dirty="0" smtClean="0"/>
              <a:t>All required documents must be upload and fields must be complete to certify and submit.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000" dirty="0"/>
              <a:t>If you need to make changes after </a:t>
            </a:r>
            <a:r>
              <a:rPr lang="en-US" sz="2000" dirty="0" smtClean="0"/>
              <a:t>data is submitted, </a:t>
            </a:r>
            <a:r>
              <a:rPr lang="en-US" sz="2000" dirty="0"/>
              <a:t>please email FiscalRecovery@dof.ca.gov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444031"/>
            <a:ext cx="742397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9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Portal: Error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You will not be able to submit the web form if you are missing information including required documents to be uploaded.</a:t>
            </a:r>
          </a:p>
          <a:p>
            <a:r>
              <a:rPr lang="en-US" sz="2400" dirty="0" smtClean="0"/>
              <a:t>You will receive a pop-up box listing the missing information.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886200"/>
            <a:ext cx="6553200" cy="283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727" y="0"/>
            <a:ext cx="7854950" cy="18288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Poll Question #2</a:t>
            </a:r>
            <a:endParaRPr lang="en-US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5A51B6-B7E6-472D-9364-C6BDD57B7F6B}" type="slidenum">
              <a:rPr lang="en-US" altLang="en-US" smtClean="0">
                <a:solidFill>
                  <a:srgbClr val="D1EAEE"/>
                </a:solidFill>
                <a:latin typeface="Constantia" panose="02030602050306030303" pitchFamily="18" charset="0"/>
              </a:rPr>
              <a:pPr/>
              <a:t>22</a:t>
            </a:fld>
            <a:endParaRPr lang="en-US" altLang="en-US" dirty="0" smtClean="0">
              <a:solidFill>
                <a:srgbClr val="D1EAEE"/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313028"/>
            <a:ext cx="795327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When will your city submit the application</a:t>
            </a:r>
            <a:r>
              <a:rPr lang="en-US" sz="2800" dirty="0" smtClean="0"/>
              <a:t>/ certification </a:t>
            </a:r>
            <a:r>
              <a:rPr lang="en-US" sz="2800" dirty="0"/>
              <a:t>to the state to accept or decline the federal Coronavirus Fiscal Recovery Funds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 </a:t>
            </a:r>
            <a:r>
              <a:rPr lang="en-US" sz="2800" dirty="0"/>
              <a:t>one week or less (recommended)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By </a:t>
            </a:r>
            <a:r>
              <a:rPr lang="en-US" sz="2800" dirty="0"/>
              <a:t>the due date (June 23, 2021)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After </a:t>
            </a:r>
            <a:r>
              <a:rPr lang="en-US" sz="2800" dirty="0"/>
              <a:t>the due date</a:t>
            </a:r>
          </a:p>
        </p:txBody>
      </p:sp>
    </p:spTree>
    <p:extLst>
      <p:ext uri="{BB962C8B-B14F-4D97-AF65-F5344CB8AC3E}">
        <p14:creationId xmlns:p14="http://schemas.microsoft.com/office/powerpoint/2010/main" val="174100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27720" cy="1143000"/>
          </a:xfrm>
        </p:spPr>
        <p:txBody>
          <a:bodyPr/>
          <a:lstStyle/>
          <a:p>
            <a:r>
              <a:rPr lang="en-US" sz="4200" dirty="0" smtClean="0"/>
              <a:t>U.S. Treasury Reporting Requirements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Small cities and towns are required to submit a project and expenditure report to Treasury annually on the use of funds. 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en-US" sz="2000" dirty="0" smtClean="0"/>
              <a:t>In </a:t>
            </a:r>
            <a:r>
              <a:rPr lang="en-US" sz="2000" dirty="0"/>
              <a:t>addition to other reporting requirements, small cities and towns will be asked to provide:</a:t>
            </a:r>
          </a:p>
          <a:p>
            <a:pPr lvl="1">
              <a:spcBef>
                <a:spcPts val="1400"/>
              </a:spcBef>
            </a:pPr>
            <a:r>
              <a:rPr lang="en-US" sz="2000" dirty="0"/>
              <a:t>NEU Recipient Number </a:t>
            </a:r>
          </a:p>
          <a:p>
            <a:pPr lvl="1">
              <a:spcBef>
                <a:spcPts val="1400"/>
              </a:spcBef>
            </a:pPr>
            <a:r>
              <a:rPr lang="en-US" sz="2000" dirty="0"/>
              <a:t>Copy of signed Award Terms and Conditions Agreement</a:t>
            </a:r>
          </a:p>
          <a:p>
            <a:pPr lvl="1">
              <a:spcBef>
                <a:spcPts val="1400"/>
              </a:spcBef>
            </a:pPr>
            <a:r>
              <a:rPr lang="en-US" sz="2000" dirty="0"/>
              <a:t>Copy of signed Assurances of Compliance with Title VI of the Civil Rights Act of 1964</a:t>
            </a:r>
          </a:p>
          <a:p>
            <a:pPr lvl="1">
              <a:spcBef>
                <a:spcPts val="1400"/>
              </a:spcBef>
            </a:pPr>
            <a:r>
              <a:rPr lang="en-US" sz="2000" dirty="0"/>
              <a:t>Copy of budget documents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884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533400"/>
            <a:ext cx="8229600" cy="1143000"/>
          </a:xfrm>
        </p:spPr>
        <p:txBody>
          <a:bodyPr/>
          <a:lstStyle/>
          <a:p>
            <a:r>
              <a:rPr lang="en-US" sz="4200" dirty="0" smtClean="0"/>
              <a:t>U.S. Treasury Reporting Requirements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8"/>
            <a:ext cx="8229600" cy="4389437"/>
          </a:xfrm>
        </p:spPr>
        <p:txBody>
          <a:bodyPr/>
          <a:lstStyle/>
          <a:p>
            <a:pPr>
              <a:spcBef>
                <a:spcPts val="1400"/>
              </a:spcBef>
            </a:pPr>
            <a:r>
              <a:rPr lang="en-US" sz="2200" b="1" dirty="0" smtClean="0"/>
              <a:t>First Annual Report: </a:t>
            </a:r>
            <a:r>
              <a:rPr lang="en-US" sz="2200" b="1" dirty="0">
                <a:solidFill>
                  <a:srgbClr val="FF0000"/>
                </a:solidFill>
              </a:rPr>
              <a:t>D</a:t>
            </a:r>
            <a:r>
              <a:rPr lang="en-US" sz="2200" b="1" dirty="0" smtClean="0">
                <a:solidFill>
                  <a:srgbClr val="FF0000"/>
                </a:solidFill>
              </a:rPr>
              <a:t>ue </a:t>
            </a:r>
            <a:r>
              <a:rPr lang="en-US" sz="2200" b="1" dirty="0">
                <a:solidFill>
                  <a:srgbClr val="FF0000"/>
                </a:solidFill>
              </a:rPr>
              <a:t>to Treasury by October 31, </a:t>
            </a:r>
            <a:r>
              <a:rPr lang="en-US" sz="2200" b="1" dirty="0" smtClean="0">
                <a:solidFill>
                  <a:srgbClr val="FF0000"/>
                </a:solidFill>
              </a:rPr>
              <a:t>2021</a:t>
            </a:r>
            <a:r>
              <a:rPr lang="en-US" sz="2200" b="1" dirty="0" smtClean="0"/>
              <a:t>.</a:t>
            </a:r>
          </a:p>
          <a:p>
            <a:pPr>
              <a:spcBef>
                <a:spcPts val="1400"/>
              </a:spcBef>
            </a:pPr>
            <a:r>
              <a:rPr lang="en-US" sz="2200" dirty="0" smtClean="0"/>
              <a:t>Ongoing </a:t>
            </a:r>
            <a:r>
              <a:rPr lang="en-US" sz="2200" dirty="0"/>
              <a:t>reports will be due </a:t>
            </a:r>
            <a:r>
              <a:rPr lang="en-US" sz="2200" dirty="0" smtClean="0"/>
              <a:t>by </a:t>
            </a:r>
            <a:r>
              <a:rPr lang="en-US" sz="2200" dirty="0"/>
              <a:t>October </a:t>
            </a:r>
            <a:r>
              <a:rPr lang="en-US" sz="2200" dirty="0" smtClean="0"/>
              <a:t>31 every year.</a:t>
            </a:r>
            <a:endParaRPr lang="en-US" sz="2200" dirty="0"/>
          </a:p>
          <a:p>
            <a:pPr>
              <a:spcBef>
                <a:spcPts val="1400"/>
              </a:spcBef>
            </a:pPr>
            <a:r>
              <a:rPr lang="en-US" sz="2200" dirty="0"/>
              <a:t>All financial records and supporting documentation </a:t>
            </a:r>
            <a:r>
              <a:rPr lang="en-US" sz="2200" dirty="0" smtClean="0"/>
              <a:t>must </a:t>
            </a:r>
            <a:r>
              <a:rPr lang="en-US" sz="2200" dirty="0"/>
              <a:t>be </a:t>
            </a:r>
            <a:r>
              <a:rPr lang="en-US" sz="2200" b="1" u="sng" dirty="0"/>
              <a:t>retained for </a:t>
            </a:r>
            <a:r>
              <a:rPr lang="en-US" sz="2200" b="1" u="sng" dirty="0" smtClean="0"/>
              <a:t>five </a:t>
            </a:r>
            <a:r>
              <a:rPr lang="en-US" sz="2200" b="1" u="sng" dirty="0"/>
              <a:t>years</a:t>
            </a:r>
            <a:r>
              <a:rPr lang="en-US" sz="2200" b="1" dirty="0"/>
              <a:t> </a:t>
            </a:r>
            <a:r>
              <a:rPr lang="en-US" sz="2200" dirty="0"/>
              <a:t>after all funds have been expended. </a:t>
            </a:r>
          </a:p>
          <a:p>
            <a:pPr>
              <a:spcBef>
                <a:spcPts val="1400"/>
              </a:spcBef>
            </a:pPr>
            <a:r>
              <a:rPr lang="en-US" sz="2200" dirty="0"/>
              <a:t>Reporting guidance from the U.S. Treasury </a:t>
            </a:r>
            <a:r>
              <a:rPr lang="en-US" sz="2200" dirty="0" smtClean="0"/>
              <a:t>has not been released.</a:t>
            </a:r>
          </a:p>
          <a:p>
            <a:pPr>
              <a:spcBef>
                <a:spcPts val="1400"/>
              </a:spcBef>
            </a:pPr>
            <a:r>
              <a:rPr lang="en-US" sz="2200" dirty="0" smtClean="0"/>
              <a:t>When available, we will post additional guidance </a:t>
            </a:r>
            <a:r>
              <a:rPr lang="en-US" sz="2200" dirty="0"/>
              <a:t>on the </a:t>
            </a:r>
            <a:r>
              <a:rPr lang="en-US" sz="2200" dirty="0" smtClean="0"/>
              <a:t>Finance </a:t>
            </a:r>
            <a:r>
              <a:rPr lang="en-US" sz="2200" dirty="0"/>
              <a:t>webpage </a:t>
            </a:r>
            <a:r>
              <a:rPr lang="en-US" sz="2200" dirty="0" smtClean="0"/>
              <a:t>and send an e-mail notice to provided contacts. 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65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763000" cy="1143000"/>
          </a:xfrm>
        </p:spPr>
        <p:txBody>
          <a:bodyPr/>
          <a:lstStyle/>
          <a:p>
            <a:pPr algn="ctr"/>
            <a:r>
              <a:rPr lang="en-US" sz="4200" dirty="0" smtClean="0"/>
              <a:t>Requirements May Differ from CRF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437"/>
          </a:xfrm>
        </p:spPr>
        <p:txBody>
          <a:bodyPr/>
          <a:lstStyle/>
          <a:p>
            <a:r>
              <a:rPr lang="en-US" dirty="0" smtClean="0"/>
              <a:t>Per Treasury FAQs</a:t>
            </a:r>
            <a:r>
              <a:rPr lang="en-US" dirty="0"/>
              <a:t>, </a:t>
            </a:r>
            <a:r>
              <a:rPr lang="en-US" dirty="0" smtClean="0"/>
              <a:t>many expenses </a:t>
            </a:r>
            <a:r>
              <a:rPr lang="en-US" dirty="0"/>
              <a:t>authorized under the Coronavirus Relief </a:t>
            </a:r>
            <a:r>
              <a:rPr lang="en-US" dirty="0" smtClean="0"/>
              <a:t>Fund (CRF) are </a:t>
            </a:r>
            <a:r>
              <a:rPr lang="en-US" dirty="0"/>
              <a:t>also eligible uses </a:t>
            </a:r>
            <a:r>
              <a:rPr lang="en-US" dirty="0" smtClean="0"/>
              <a:t>of these funds.</a:t>
            </a:r>
          </a:p>
          <a:p>
            <a:r>
              <a:rPr lang="en-US" dirty="0" smtClean="0"/>
              <a:t>Cities are </a:t>
            </a:r>
            <a:r>
              <a:rPr lang="en-US" b="1" dirty="0" smtClean="0"/>
              <a:t>Prime Recipients</a:t>
            </a:r>
            <a:r>
              <a:rPr lang="en-US" dirty="0" smtClean="0"/>
              <a:t>, not sub-recipients</a:t>
            </a:r>
          </a:p>
          <a:p>
            <a:r>
              <a:rPr lang="en-US" dirty="0" smtClean="0"/>
              <a:t>Recipient </a:t>
            </a:r>
            <a:r>
              <a:rPr lang="en-US" b="1" u="sng" dirty="0" smtClean="0"/>
              <a:t>must</a:t>
            </a:r>
            <a:r>
              <a:rPr lang="en-US" dirty="0" smtClean="0"/>
              <a:t> review guidance carefully.</a:t>
            </a:r>
          </a:p>
          <a:p>
            <a:r>
              <a:rPr lang="en-US" dirty="0" smtClean="0"/>
              <a:t>Cities cannot rely on the state to interpret federal guidance.</a:t>
            </a:r>
          </a:p>
          <a:p>
            <a:r>
              <a:rPr lang="en-US" dirty="0" smtClean="0"/>
              <a:t>Treasury e-mail: </a:t>
            </a:r>
            <a:r>
              <a:rPr lang="en-US" dirty="0" smtClean="0">
                <a:solidFill>
                  <a:schemeClr val="tx2"/>
                </a:solidFill>
                <a:hlinkClick r:id="rId2"/>
              </a:rPr>
              <a:t>SLFRP@Treasury.gov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684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763000" cy="1143000"/>
          </a:xfrm>
        </p:spPr>
        <p:txBody>
          <a:bodyPr/>
          <a:lstStyle/>
          <a:p>
            <a:pPr algn="ctr"/>
            <a:r>
              <a:rPr lang="en-US" sz="4200" dirty="0" smtClean="0"/>
              <a:t>Requirements May Differ from CRF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5418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 notable exceptions…</a:t>
            </a:r>
          </a:p>
          <a:p>
            <a:r>
              <a:rPr lang="en-US" sz="2400" dirty="0" smtClean="0"/>
              <a:t>Public health/safety staff can be considered “entirely devoted” to mitigating/responding to COVID</a:t>
            </a:r>
            <a:r>
              <a:rPr lang="en-US" sz="2400" b="1" dirty="0" smtClean="0"/>
              <a:t>:</a:t>
            </a:r>
          </a:p>
          <a:p>
            <a:pPr lvl="1"/>
            <a:r>
              <a:rPr lang="en-US" sz="2400" dirty="0" smtClean="0"/>
              <a:t>More than ½ the employees time </a:t>
            </a:r>
            <a:r>
              <a:rPr lang="en-US" sz="2400" b="1" u="sng" dirty="0" smtClean="0"/>
              <a:t>must</a:t>
            </a:r>
            <a:r>
              <a:rPr lang="en-US" sz="2400" dirty="0" smtClean="0"/>
              <a:t> be primarily dedicated to responding to COVID.</a:t>
            </a:r>
          </a:p>
          <a:p>
            <a:r>
              <a:rPr lang="en-US" sz="2400" dirty="0" smtClean="0"/>
              <a:t>Revenue </a:t>
            </a:r>
            <a:r>
              <a:rPr lang="en-US" sz="2400" dirty="0"/>
              <a:t>r</a:t>
            </a:r>
            <a:r>
              <a:rPr lang="en-US" sz="2400" dirty="0" smtClean="0"/>
              <a:t>eplacement allowed. Recipients must follow Treasury formula/guidance to demonstrate.</a:t>
            </a:r>
          </a:p>
          <a:p>
            <a:r>
              <a:rPr lang="en-US" sz="2400" dirty="0" smtClean="0"/>
              <a:t>Funds cannot be used as the non-federal match in other programs (FEMA public assistance).</a:t>
            </a:r>
          </a:p>
          <a:p>
            <a:r>
              <a:rPr lang="en-US" sz="2400" dirty="0" smtClean="0"/>
              <a:t>Longer obligation and expenditure timelines.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565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990600"/>
            <a:ext cx="7772400" cy="969264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Questions/Follow-Up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2133600"/>
            <a:ext cx="8763000" cy="44958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Questions on the Distribution Process and Web Portal: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>
                <a:hlinkClick r:id="rId3"/>
              </a:rPr>
              <a:t>FiscalRecovery@dof.ca.gov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U.S. Treasury Interim </a:t>
            </a:r>
            <a:r>
              <a:rPr lang="en-US" dirty="0"/>
              <a:t>Rule: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www.govinfo.gov/content/pkg/FR-2021-05-17/pdf/2021-10283.pdf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U.S. Treasury </a:t>
            </a:r>
            <a:r>
              <a:rPr lang="en-US" dirty="0"/>
              <a:t>FAQs: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home.treasury.gov/system/files/136/SLFRPFAQ.pdf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Department of Finance webpage: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 </a:t>
            </a:r>
            <a:r>
              <a:rPr lang="en-US" dirty="0">
                <a:hlinkClick r:id="rId6"/>
              </a:rPr>
              <a:t>https://dof.ca.gov/budget/COVID-19/Local_Fiscal_Recovery_Fund_Allocations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US" dirty="0" smtClean="0"/>
          </a:p>
        </p:txBody>
      </p:sp>
      <p:sp>
        <p:nvSpPr>
          <p:cNvPr id="5530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980892-453D-4CF9-AA67-5D972A54901D}" type="slidenum">
              <a:rPr lang="en-US" altLang="en-US" smtClean="0">
                <a:solidFill>
                  <a:srgbClr val="D1EAEE"/>
                </a:solidFill>
                <a:latin typeface="Constantia" panose="02030602050306030303" pitchFamily="18" charset="0"/>
              </a:rPr>
              <a:pPr/>
              <a:t>27</a:t>
            </a:fld>
            <a:endParaRPr lang="en-US" altLang="en-US" dirty="0" smtClean="0">
              <a:solidFill>
                <a:srgbClr val="D1EAEE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Rescue Plan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American Rescue Plan Act (ARPA) provides $350 billion for eligible state, local, territorial, and Tribal governments to mitigate the fiscal effects of the COVID-19 emergency.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544" y="4051427"/>
            <a:ext cx="6534912" cy="267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70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Rescue Plan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ARPA established the Coronavirus </a:t>
            </a:r>
            <a:r>
              <a:rPr lang="en-US" dirty="0"/>
              <a:t>State </a:t>
            </a:r>
            <a:r>
              <a:rPr lang="en-US" dirty="0" smtClean="0"/>
              <a:t>Fiscal </a:t>
            </a:r>
            <a:r>
              <a:rPr lang="en-US" dirty="0"/>
              <a:t>Recovery </a:t>
            </a:r>
            <a:r>
              <a:rPr lang="en-US" dirty="0" smtClean="0"/>
              <a:t>Fund for state allocations.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ARPA also </a:t>
            </a:r>
            <a:r>
              <a:rPr lang="en-US" dirty="0"/>
              <a:t>established the Coronavirus </a:t>
            </a:r>
            <a:r>
              <a:rPr lang="en-US" dirty="0" smtClean="0"/>
              <a:t>Local </a:t>
            </a:r>
            <a:r>
              <a:rPr lang="en-US" dirty="0"/>
              <a:t>Fiscal Recovery </a:t>
            </a:r>
            <a:r>
              <a:rPr lang="en-US" dirty="0" smtClean="0"/>
              <a:t>Fund (CLFRF) for local government allocations.</a:t>
            </a:r>
          </a:p>
          <a:p>
            <a:pPr>
              <a:spcBef>
                <a:spcPts val="1800"/>
              </a:spcBef>
            </a:pPr>
            <a:r>
              <a:rPr lang="en-US" dirty="0"/>
              <a:t>The Coronavirus State and Local Fiscal Recovery Funds provide </a:t>
            </a:r>
            <a:r>
              <a:rPr lang="en-US" dirty="0" smtClean="0"/>
              <a:t>flexibility </a:t>
            </a:r>
            <a:r>
              <a:rPr lang="en-US" dirty="0"/>
              <a:t>for each government to meet local </a:t>
            </a:r>
            <a:r>
              <a:rPr lang="en-US" dirty="0" smtClean="0"/>
              <a:t>needs as detailed in federal guidance.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263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California’s Allocations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State: $26 billion</a:t>
            </a:r>
          </a:p>
          <a:p>
            <a:r>
              <a:rPr lang="en-US" dirty="0"/>
              <a:t>Counties: $7.7 billion</a:t>
            </a:r>
          </a:p>
          <a:p>
            <a:r>
              <a:rPr lang="en-US" dirty="0"/>
              <a:t>Metropolitan Cities: $7 billion</a:t>
            </a:r>
          </a:p>
          <a:p>
            <a:r>
              <a:rPr lang="en-US" dirty="0"/>
              <a:t>Small Cities (population </a:t>
            </a:r>
            <a:r>
              <a:rPr lang="en-US" dirty="0" smtClean="0"/>
              <a:t>under 50,000</a:t>
            </a:r>
            <a:r>
              <a:rPr lang="en-US" dirty="0"/>
              <a:t>): $1.2 billion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States, counties, and metropolitan cities will receive their allocation directly from the U.S. Treasury.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The </a:t>
            </a:r>
            <a:r>
              <a:rPr lang="en-US" sz="2400" dirty="0"/>
              <a:t>state </a:t>
            </a:r>
            <a:r>
              <a:rPr lang="en-US" sz="2400" dirty="0" smtClean="0"/>
              <a:t>is required to </a:t>
            </a:r>
            <a:r>
              <a:rPr lang="en-US" sz="2400" dirty="0"/>
              <a:t>disburse allocations to the 291 small </a:t>
            </a:r>
            <a:r>
              <a:rPr lang="en-US" sz="2400" dirty="0" smtClean="0"/>
              <a:t>cities or non-entitlement units of local government (NEU).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989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 Treasury Interim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400"/>
              </a:spcBef>
            </a:pPr>
            <a:r>
              <a:rPr lang="en-US" sz="2200" dirty="0"/>
              <a:t>Funding </a:t>
            </a:r>
            <a:r>
              <a:rPr lang="en-US" sz="2200" dirty="0" smtClean="0"/>
              <a:t>is </a:t>
            </a:r>
            <a:r>
              <a:rPr lang="en-US" sz="2200" dirty="0"/>
              <a:t>subject to the requirements specified in the Interim Final Rule </a:t>
            </a:r>
            <a:r>
              <a:rPr lang="en-US" sz="2200" dirty="0" smtClean="0"/>
              <a:t>published by the U.S. Treasury in the Code of Federal Regulations on </a:t>
            </a:r>
            <a:r>
              <a:rPr lang="en-US" sz="2200" dirty="0"/>
              <a:t>May </a:t>
            </a:r>
            <a:r>
              <a:rPr lang="en-US" sz="2200" dirty="0" smtClean="0"/>
              <a:t>17, </a:t>
            </a:r>
            <a:r>
              <a:rPr lang="en-US" sz="2200" dirty="0"/>
              <a:t>2021</a:t>
            </a:r>
            <a:r>
              <a:rPr lang="en-US" sz="2200" dirty="0" smtClean="0"/>
              <a:t>.</a:t>
            </a:r>
          </a:p>
          <a:p>
            <a:pPr lvl="1">
              <a:spcBef>
                <a:spcPts val="1400"/>
              </a:spcBef>
            </a:pPr>
            <a:r>
              <a:rPr lang="en-US" sz="2000" dirty="0" smtClean="0">
                <a:solidFill>
                  <a:srgbClr val="FF0000"/>
                </a:solidFill>
              </a:rPr>
              <a:t>Comments must be received by July 16, 2021.</a:t>
            </a:r>
          </a:p>
          <a:p>
            <a:pPr>
              <a:spcBef>
                <a:spcPts val="1400"/>
              </a:spcBef>
            </a:pPr>
            <a:r>
              <a:rPr lang="en-US" sz="2200" dirty="0" smtClean="0"/>
              <a:t>The allocation methodology, distribution process, and reporting requirements are based on the U.S. Treasury’s Interim Rule, Guidance, and Treasury FAQs. </a:t>
            </a:r>
          </a:p>
          <a:p>
            <a:pPr>
              <a:spcBef>
                <a:spcPts val="1400"/>
              </a:spcBef>
            </a:pPr>
            <a:r>
              <a:rPr lang="en-US" sz="2200" dirty="0" smtClean="0"/>
              <a:t>The state’s role in this process is ministerial in nature.</a:t>
            </a:r>
          </a:p>
          <a:p>
            <a:pPr>
              <a:spcBef>
                <a:spcPts val="1400"/>
              </a:spcBef>
            </a:pPr>
            <a:r>
              <a:rPr lang="en-US" sz="2200" dirty="0" smtClean="0"/>
              <a:t>Each recipients is responsible for adhering to the U.S. Treasury’s requirements for expending and reporting on this funding.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56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534400" cy="4389437"/>
          </a:xfrm>
        </p:spPr>
        <p:txBody>
          <a:bodyPr/>
          <a:lstStyle/>
          <a:p>
            <a:r>
              <a:rPr lang="en-US" sz="2400" dirty="0"/>
              <a:t>Calculate </a:t>
            </a:r>
            <a:r>
              <a:rPr lang="en-US" sz="2400" b="1" i="1" u="sng" dirty="0"/>
              <a:t>initial</a:t>
            </a:r>
            <a:r>
              <a:rPr lang="en-US" sz="2400" dirty="0"/>
              <a:t> allocations </a:t>
            </a:r>
            <a:r>
              <a:rPr lang="en-US" sz="2400" dirty="0" smtClean="0"/>
              <a:t>–Based </a:t>
            </a:r>
            <a:r>
              <a:rPr lang="en-US" sz="2400" dirty="0"/>
              <a:t>on each city or town’s share of the eligible population </a:t>
            </a:r>
            <a:r>
              <a:rPr lang="en-US" sz="2400" dirty="0" smtClean="0"/>
              <a:t>(using data provided by Treasury based </a:t>
            </a:r>
            <a:r>
              <a:rPr lang="en-US" sz="2400" dirty="0"/>
              <a:t>on 2019 U.S. Census </a:t>
            </a:r>
            <a:r>
              <a:rPr lang="en-US" sz="2400" dirty="0" smtClean="0"/>
              <a:t>data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Establish a process to accept/decline funds</a:t>
            </a:r>
          </a:p>
          <a:p>
            <a:r>
              <a:rPr lang="en-US" sz="2400" dirty="0" smtClean="0"/>
              <a:t>Collect required documents/information, including top-line budget information for Interim Federal Report in August</a:t>
            </a:r>
          </a:p>
          <a:p>
            <a:r>
              <a:rPr lang="en-US" sz="2400" dirty="0" smtClean="0"/>
              <a:t>Verify no entity exceeds the 75-percent cap</a:t>
            </a:r>
          </a:p>
          <a:p>
            <a:r>
              <a:rPr lang="en-US" sz="2400" dirty="0" smtClean="0"/>
              <a:t>Disburse initial payments, apply for extensions if needed</a:t>
            </a:r>
          </a:p>
          <a:p>
            <a:r>
              <a:rPr lang="en-US" sz="2400" dirty="0" smtClean="0"/>
              <a:t>Direct recipients to all federal requirements</a:t>
            </a:r>
          </a:p>
          <a:p>
            <a:r>
              <a:rPr lang="en-US" sz="2400" dirty="0" smtClean="0"/>
              <a:t>Facilitate Treasury communications with NEUs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814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Usages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1400"/>
              </a:spcBef>
              <a:buFont typeface="+mj-lt"/>
              <a:buAutoNum type="arabicPeriod"/>
            </a:pPr>
            <a:r>
              <a:rPr lang="en-US" sz="2000" dirty="0"/>
              <a:t>Respond to the COVID-19 public health emergency and support various activities to decrease the spread of the </a:t>
            </a:r>
            <a:r>
              <a:rPr lang="en-US" sz="2000" dirty="0" smtClean="0"/>
              <a:t>virus</a:t>
            </a:r>
          </a:p>
          <a:p>
            <a:pPr marL="342900" indent="-342900">
              <a:spcBef>
                <a:spcPts val="1400"/>
              </a:spcBef>
              <a:buFont typeface="+mj-lt"/>
              <a:buAutoNum type="arabicPeriod"/>
            </a:pPr>
            <a:r>
              <a:rPr lang="en-US" sz="2000" dirty="0" smtClean="0"/>
              <a:t>Address </a:t>
            </a:r>
            <a:r>
              <a:rPr lang="en-US" sz="2000" dirty="0"/>
              <a:t>negative economic impacts caused by the public health emergency </a:t>
            </a:r>
          </a:p>
          <a:p>
            <a:pPr marL="342900" indent="-342900">
              <a:spcBef>
                <a:spcPts val="1400"/>
              </a:spcBef>
              <a:buFont typeface="+mj-lt"/>
              <a:buAutoNum type="arabicPeriod"/>
            </a:pPr>
            <a:r>
              <a:rPr lang="en-US" sz="2000" dirty="0"/>
              <a:t>Replace lost public sector revenue due to the </a:t>
            </a:r>
            <a:r>
              <a:rPr lang="en-US" sz="2000" dirty="0" smtClean="0"/>
              <a:t>pandemic</a:t>
            </a:r>
            <a:endParaRPr lang="en-US" sz="2000" dirty="0"/>
          </a:p>
          <a:p>
            <a:pPr marL="342900" indent="-342900">
              <a:spcBef>
                <a:spcPts val="1400"/>
              </a:spcBef>
              <a:buFont typeface="+mj-lt"/>
              <a:buAutoNum type="arabicPeriod"/>
            </a:pPr>
            <a:r>
              <a:rPr lang="en-US" sz="2000" dirty="0"/>
              <a:t>Provide premium pay to eligible workers or grants to eligible employers of </a:t>
            </a:r>
            <a:r>
              <a:rPr lang="en-US" sz="2000" dirty="0" smtClean="0"/>
              <a:t>essential workers</a:t>
            </a:r>
            <a:endParaRPr lang="en-US" sz="2000" dirty="0"/>
          </a:p>
          <a:p>
            <a:pPr marL="342900" indent="-342900">
              <a:spcBef>
                <a:spcPts val="1400"/>
              </a:spcBef>
              <a:buFont typeface="+mj-lt"/>
              <a:buAutoNum type="arabicPeriod"/>
            </a:pPr>
            <a:r>
              <a:rPr lang="en-US" sz="2000" dirty="0"/>
              <a:t>Invest in water, sewer, and broadband infrastructure.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dirty="0" smtClean="0"/>
              <a:t>Funds </a:t>
            </a:r>
            <a:r>
              <a:rPr lang="en-US" sz="2400" dirty="0"/>
              <a:t>must </a:t>
            </a:r>
            <a:r>
              <a:rPr lang="en-US" sz="2400" dirty="0" smtClean="0"/>
              <a:t>be obligated </a:t>
            </a:r>
            <a:r>
              <a:rPr lang="en-US" sz="2400" dirty="0"/>
              <a:t>by December 31, 2024, and expended by December 31, 2026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563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Federal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Treasury </a:t>
            </a:r>
            <a:r>
              <a:rPr lang="en-US" sz="2200" dirty="0"/>
              <a:t>Interim Final Rule: </a:t>
            </a:r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www.govinfo.gov/content/pkg/FR-2021-05-17/pdf/2021-10283.pdf</a:t>
            </a:r>
            <a:endParaRPr lang="en-US" sz="2200" dirty="0" smtClean="0"/>
          </a:p>
          <a:p>
            <a:pPr>
              <a:spcBef>
                <a:spcPts val="1800"/>
              </a:spcBef>
            </a:pPr>
            <a:r>
              <a:rPr lang="en-US" sz="2200" dirty="0"/>
              <a:t>Treasury FAQs: </a:t>
            </a:r>
            <a:r>
              <a:rPr lang="en-US" sz="2200" dirty="0">
                <a:hlinkClick r:id="rId3"/>
              </a:rPr>
              <a:t>https://</a:t>
            </a:r>
            <a:r>
              <a:rPr lang="en-US" sz="2200" dirty="0" smtClean="0">
                <a:hlinkClick r:id="rId3"/>
              </a:rPr>
              <a:t>home.treasury.gov/system/files/136/SLFRPFAQ.pdf</a:t>
            </a:r>
            <a:endParaRPr lang="en-US" sz="2200" dirty="0" smtClean="0"/>
          </a:p>
          <a:p>
            <a:pPr>
              <a:spcBef>
                <a:spcPts val="1800"/>
              </a:spcBef>
            </a:pPr>
            <a:r>
              <a:rPr lang="en-US" sz="2200" dirty="0"/>
              <a:t>Treasury Factsheet</a:t>
            </a:r>
            <a:r>
              <a:rPr lang="en-US" sz="2200" dirty="0" smtClean="0"/>
              <a:t>: </a:t>
            </a:r>
            <a:r>
              <a:rPr lang="en-US" sz="2200" dirty="0" smtClean="0">
                <a:hlinkClick r:id="rId4"/>
              </a:rPr>
              <a:t>https</a:t>
            </a:r>
            <a:r>
              <a:rPr lang="en-US" sz="2200" dirty="0">
                <a:hlinkClick r:id="rId4"/>
              </a:rPr>
              <a:t>://</a:t>
            </a:r>
            <a:r>
              <a:rPr lang="en-US" sz="2200" dirty="0" smtClean="0">
                <a:hlinkClick r:id="rId4"/>
              </a:rPr>
              <a:t>home.treasury.gov/system/files/136/SLFRP-Fact-Sheet-FINAL1-508A.pdf</a:t>
            </a:r>
            <a:endParaRPr lang="en-US" sz="2200" dirty="0" smtClean="0"/>
          </a:p>
          <a:p>
            <a:pPr>
              <a:spcBef>
                <a:spcPts val="1800"/>
              </a:spcBef>
            </a:pPr>
            <a:r>
              <a:rPr lang="en-US" sz="2200" dirty="0" smtClean="0"/>
              <a:t>Federal Rulemaking ePortal: </a:t>
            </a:r>
            <a:r>
              <a:rPr lang="en-US" sz="2200" dirty="0">
                <a:hlinkClick r:id="rId5"/>
              </a:rPr>
              <a:t>https://</a:t>
            </a:r>
            <a:r>
              <a:rPr lang="en-US" sz="2200" dirty="0" smtClean="0">
                <a:hlinkClick r:id="rId5"/>
              </a:rPr>
              <a:t>www.regulations.gov/document/TREAS-DO-2021-0008-0002</a:t>
            </a:r>
            <a:endParaRPr lang="en-US" sz="2200" dirty="0" smtClean="0"/>
          </a:p>
          <a:p>
            <a:pPr marL="0" indent="0">
              <a:spcBef>
                <a:spcPts val="1800"/>
              </a:spcBef>
              <a:buNone/>
            </a:pPr>
            <a:endParaRPr lang="en-US" sz="2200" dirty="0"/>
          </a:p>
          <a:p>
            <a:pPr>
              <a:spcBef>
                <a:spcPts val="1800"/>
              </a:spcBef>
            </a:pPr>
            <a:endParaRPr lang="en-US" sz="2400" dirty="0" smtClean="0"/>
          </a:p>
          <a:p>
            <a:pPr>
              <a:spcBef>
                <a:spcPts val="1800"/>
              </a:spcBef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44CC8-AEB9-45A9-BAF4-B6B6F320BF13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503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5573</TotalTime>
  <Words>1624</Words>
  <Application>Microsoft Office PowerPoint</Application>
  <PresentationFormat>On-screen Show (4:3)</PresentationFormat>
  <Paragraphs>192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Constantia</vt:lpstr>
      <vt:lpstr>Wingdings</vt:lpstr>
      <vt:lpstr>Wingdings 2</vt:lpstr>
      <vt:lpstr>Flow</vt:lpstr>
      <vt:lpstr>Local Fiscal Recovery  Fund Allocations</vt:lpstr>
      <vt:lpstr>Objectives </vt:lpstr>
      <vt:lpstr>American Rescue Plan Act</vt:lpstr>
      <vt:lpstr>American Rescue Plan Act</vt:lpstr>
      <vt:lpstr>California’s Allocations</vt:lpstr>
      <vt:lpstr>U.S Treasury Interim Rule</vt:lpstr>
      <vt:lpstr>State Responsibilities</vt:lpstr>
      <vt:lpstr>Eligible Usages</vt:lpstr>
      <vt:lpstr>Additional Federal Information</vt:lpstr>
      <vt:lpstr>State Certification – Accept $</vt:lpstr>
      <vt:lpstr>State Certification – Decline $</vt:lpstr>
      <vt:lpstr>Distribution Process</vt:lpstr>
      <vt:lpstr>Distribution Process</vt:lpstr>
      <vt:lpstr>Poll Question #1</vt:lpstr>
      <vt:lpstr>Accessing the Web Portal</vt:lpstr>
      <vt:lpstr>Web Portal: City Information</vt:lpstr>
      <vt:lpstr>Web Portal: Budget Information</vt:lpstr>
      <vt:lpstr>Web Portal: Sign and Upload</vt:lpstr>
      <vt:lpstr>Example of Budget Document</vt:lpstr>
      <vt:lpstr>Web Portal: Certify and Submit</vt:lpstr>
      <vt:lpstr>Web Portal: Error Messages</vt:lpstr>
      <vt:lpstr>Poll Question #2</vt:lpstr>
      <vt:lpstr>U.S. Treasury Reporting Requirements</vt:lpstr>
      <vt:lpstr>U.S. Treasury Reporting Requirements</vt:lpstr>
      <vt:lpstr>Requirements May Differ from CRF</vt:lpstr>
      <vt:lpstr>Requirements May Differ from CRF</vt:lpstr>
      <vt:lpstr>Questions/Follow-Up</vt:lpstr>
    </vt:vector>
  </TitlesOfParts>
  <Company>Department of Finance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Remodeled BCP</dc:title>
  <dc:creator>Shelton, Kristin</dc:creator>
  <cp:lastModifiedBy>Thompson, Brittany</cp:lastModifiedBy>
  <cp:revision>321</cp:revision>
  <dcterms:created xsi:type="dcterms:W3CDTF">2011-06-24T02:15:13Z</dcterms:created>
  <dcterms:modified xsi:type="dcterms:W3CDTF">2021-06-08T22:32:55Z</dcterms:modified>
</cp:coreProperties>
</file>