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329" r:id="rId3"/>
    <p:sldId id="290" r:id="rId4"/>
    <p:sldId id="297" r:id="rId5"/>
    <p:sldId id="292" r:id="rId6"/>
    <p:sldId id="293" r:id="rId7"/>
    <p:sldId id="331" r:id="rId8"/>
    <p:sldId id="291" r:id="rId9"/>
    <p:sldId id="294" r:id="rId10"/>
    <p:sldId id="335" r:id="rId11"/>
    <p:sldId id="325" r:id="rId12"/>
    <p:sldId id="306" r:id="rId13"/>
    <p:sldId id="305" r:id="rId14"/>
    <p:sldId id="304" r:id="rId15"/>
    <p:sldId id="298" r:id="rId16"/>
    <p:sldId id="323" r:id="rId17"/>
    <p:sldId id="313" r:id="rId18"/>
    <p:sldId id="315" r:id="rId19"/>
    <p:sldId id="317" r:id="rId20"/>
    <p:sldId id="322" r:id="rId21"/>
    <p:sldId id="336" r:id="rId22"/>
    <p:sldId id="311" r:id="rId23"/>
    <p:sldId id="309" r:id="rId24"/>
    <p:sldId id="326" r:id="rId25"/>
    <p:sldId id="327" r:id="rId26"/>
    <p:sldId id="328" r:id="rId27"/>
    <p:sldId id="32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2114" autoAdjust="0"/>
  </p:normalViewPr>
  <p:slideViewPr>
    <p:cSldViewPr snapToGrid="0">
      <p:cViewPr>
        <p:scale>
          <a:sx n="66" d="100"/>
          <a:sy n="66" d="100"/>
        </p:scale>
        <p:origin x="-2202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82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39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0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8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BEE0F9-6674-496F-81B4-A2383175DB87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D5C58B-A184-41B0-8352-FC703DACEF4F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70412" cy="3429000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5"/>
            <a:ext cx="5485806" cy="411540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2DBBB9-813A-488E-BFCA-91704ADAA065}" type="slidenum">
              <a:rPr lang="en-US" smtClean="0">
                <a:cs typeface="Arial" charset="0"/>
              </a:rPr>
              <a:pPr/>
              <a:t>8</a:t>
            </a:fld>
            <a:endParaRPr lang="en-US" dirty="0" smtClean="0">
              <a:cs typeface="Arial" charset="0"/>
            </a:endParaRPr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</a:t>
            </a:r>
            <a:r>
              <a:rPr lang="en-US" baseline="0" dirty="0" smtClean="0"/>
              <a:t> be deleted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3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60% of</a:t>
            </a:r>
            <a:r>
              <a:rPr lang="en-US" baseline="0" dirty="0" smtClean="0"/>
              <a:t> agencies reported using sustainable pavement strategies</a:t>
            </a:r>
          </a:p>
          <a:p>
            <a:r>
              <a:rPr lang="en-US" baseline="0" dirty="0" smtClean="0"/>
              <a:t>Savings up to 35%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DA26A-F965-4850-AA0B-0070BAA42D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74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8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1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Storm drains</a:t>
            </a: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Curb and gutter</a:t>
            </a: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Sidewalk</a:t>
            </a: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Curb ramps</a:t>
            </a: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signals</a:t>
            </a: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Street lights</a:t>
            </a: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Sounds walls/retaining walls</a:t>
            </a: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Traffic signs</a:t>
            </a: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6233" marR="0" lvl="0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categories</a:t>
            </a:r>
          </a:p>
          <a:p>
            <a:pPr marL="648698" marR="0" lvl="1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NPDES</a:t>
            </a:r>
          </a:p>
          <a:p>
            <a:pPr marL="648698" marR="0" lvl="1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</a:t>
            </a:r>
          </a:p>
          <a:p>
            <a:pPr marL="648698" marR="0" lvl="1" indent="-21623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4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6321766" y="0"/>
            <a:ext cx="2822234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610903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62990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873584"/>
            <a:ext cx="48006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4572000"/>
            <a:ext cx="48006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43300" y="1828801"/>
            <a:ext cx="462915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0" y="1828800"/>
            <a:ext cx="226314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9" y="6301545"/>
            <a:ext cx="1404406" cy="447943"/>
          </a:xfrm>
          <a:prstGeom prst="rect">
            <a:avLst/>
          </a:prstGeom>
        </p:spPr>
      </p:pic>
      <p:pic>
        <p:nvPicPr>
          <p:cNvPr id="13" name="Picture 2" descr="M:\Branding\Logo Change\Final Designs of New Logo 9-11-13\DesktopPublishing\jpg\NCE-2C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715" y="6355646"/>
            <a:ext cx="1190171" cy="3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1550" y="5257800"/>
            <a:ext cx="3429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455" y="5333098"/>
            <a:ext cx="3315189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43449" y="5257800"/>
            <a:ext cx="3429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1550" y="5257801"/>
            <a:ext cx="3429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4743449" y="5257801"/>
            <a:ext cx="3429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809716" y="5333098"/>
            <a:ext cx="3315189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550" y="1828802"/>
            <a:ext cx="3429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43450" y="1828802"/>
            <a:ext cx="3429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4814888" y="2528888"/>
            <a:ext cx="6858000" cy="1800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3891173" y="3398183"/>
            <a:ext cx="6858000" cy="616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831460" y="3398183"/>
            <a:ext cx="6858000" cy="61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3489" y="685800"/>
            <a:ext cx="774954" cy="5486400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685800"/>
            <a:ext cx="5982566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M:\Branding\Logo Change\Final Designs of New Logo 9-11-13\DesktopPublishing\jpg\NCE-2C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715" y="6355646"/>
            <a:ext cx="1190171" cy="3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9" y="6301545"/>
            <a:ext cx="1404406" cy="4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4905377" y="0"/>
            <a:ext cx="4238622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4692651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4546602" y="0"/>
            <a:ext cx="1146174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1" y="1873584"/>
            <a:ext cx="3840480" cy="256032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1" y="4572000"/>
            <a:ext cx="384048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057777" y="0"/>
            <a:ext cx="4086223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7216776" y="0"/>
            <a:ext cx="1927224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6927849" y="0"/>
            <a:ext cx="125412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6880225" y="0"/>
            <a:ext cx="1095374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6880225" y="0"/>
            <a:ext cx="1095374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2914650"/>
            <a:ext cx="6035040" cy="1557338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48" y="4589464"/>
            <a:ext cx="6035039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828800"/>
            <a:ext cx="3429000" cy="43434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3429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705100"/>
            <a:ext cx="3429000" cy="346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450" y="1828801"/>
            <a:ext cx="3429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3450" y="2705100"/>
            <a:ext cx="3429000" cy="3467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6157" y="1828800"/>
            <a:ext cx="459486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0" y="1828800"/>
            <a:ext cx="226314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9" y="6301545"/>
            <a:ext cx="1404406" cy="447943"/>
          </a:xfrm>
          <a:prstGeom prst="rect">
            <a:avLst/>
          </a:prstGeom>
        </p:spPr>
      </p:pic>
      <p:pic>
        <p:nvPicPr>
          <p:cNvPr id="13" name="Picture 2" descr="M:\Branding\Logo Change\Final Designs of New Logo 9-11-13\DesktopPublishing\jpg\NCE-2C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715" y="6355646"/>
            <a:ext cx="1190171" cy="3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71601"/>
            <a:ext cx="9144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443007"/>
            <a:ext cx="9144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0" y="255134"/>
            <a:ext cx="72009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43587" y="6374999"/>
            <a:ext cx="111052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0" y="6374999"/>
            <a:ext cx="468240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750" y="6374999"/>
            <a:ext cx="10287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715" y="1869439"/>
            <a:ext cx="4800600" cy="256032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C</a:t>
            </a:r>
            <a:r>
              <a:rPr lang="en-US" sz="4400" dirty="0" smtClean="0">
                <a:solidFill>
                  <a:schemeClr val="tx2"/>
                </a:solidFill>
              </a:rPr>
              <a:t>alifornia </a:t>
            </a:r>
            <a:r>
              <a:rPr lang="en-US" sz="4400" dirty="0">
                <a:solidFill>
                  <a:schemeClr val="tx2"/>
                </a:solidFill>
              </a:rPr>
              <a:t>Statewide </a:t>
            </a:r>
            <a:r>
              <a:rPr lang="en-US" sz="4400" dirty="0" smtClean="0">
                <a:solidFill>
                  <a:schemeClr val="tx2"/>
                </a:solidFill>
              </a:rPr>
              <a:t>Local Streets &amp; Roads Needs </a:t>
            </a:r>
            <a:r>
              <a:rPr lang="en-US" sz="4400" dirty="0">
                <a:solidFill>
                  <a:schemeClr val="tx2"/>
                </a:solidFill>
              </a:rPr>
              <a:t>Assessment</a:t>
            </a:r>
            <a:r>
              <a:rPr lang="en-US" sz="4400" u="sng" dirty="0">
                <a:solidFill>
                  <a:schemeClr val="tx2"/>
                </a:solidFill>
              </a:rPr>
              <a:t/>
            </a:r>
            <a:br>
              <a:rPr lang="en-US" sz="4400" u="sng" dirty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2014 Update</a:t>
            </a:r>
            <a:endParaRPr lang="en-US" sz="3600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0580" y="5993696"/>
            <a:ext cx="3288276" cy="508719"/>
            <a:chOff x="630580" y="5993696"/>
            <a:chExt cx="3288276" cy="5087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004" y="6037298"/>
              <a:ext cx="462783" cy="46511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80" y="6057557"/>
              <a:ext cx="535075" cy="4367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869" y="6113576"/>
              <a:ext cx="961195" cy="324722"/>
            </a:xfrm>
            <a:prstGeom prst="rect">
              <a:avLst/>
            </a:prstGeom>
          </p:spPr>
        </p:pic>
        <p:pic>
          <p:nvPicPr>
            <p:cNvPr id="10" name="Picture 18" descr="dpw85x85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487" y="6045395"/>
              <a:ext cx="436744" cy="44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231775" y="5993696"/>
              <a:ext cx="687081" cy="497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Trebuchet MS" pitchFamily="34" charset="0"/>
                </a:rPr>
                <a:t>RTPA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Trebuchet MS" pitchFamily="34" charset="0"/>
                </a:rPr>
                <a:t>RCTF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50" y="185477"/>
            <a:ext cx="4424103" cy="141109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56959" y="3904342"/>
            <a:ext cx="468811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M:\Branding\Logo Change\Final Designs of New Logo 9-11-13\DesktopPublishing\jpg\NCE-2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715" y="6206288"/>
            <a:ext cx="1190171" cy="3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 of [CITY/COUNTY] </a:t>
            </a:r>
            <a:br>
              <a:rPr lang="en-US" dirty="0" smtClean="0"/>
            </a:br>
            <a:r>
              <a:rPr lang="en-US" dirty="0" smtClean="0"/>
              <a:t>Local Roads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City/County</a:t>
            </a:r>
            <a:r>
              <a:rPr lang="en-US" dirty="0" smtClean="0"/>
              <a:t> has an average PCI of </a:t>
            </a:r>
            <a:r>
              <a:rPr lang="en-US" dirty="0" smtClean="0">
                <a:solidFill>
                  <a:srgbClr val="FF0000"/>
                </a:solidFill>
              </a:rPr>
              <a:t>____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is </a:t>
            </a:r>
            <a:r>
              <a:rPr lang="en-US" dirty="0" smtClean="0">
                <a:solidFill>
                  <a:srgbClr val="FF0000"/>
                </a:solidFill>
              </a:rPr>
              <a:t>up/down</a:t>
            </a:r>
            <a:r>
              <a:rPr lang="en-US" dirty="0" smtClean="0"/>
              <a:t> from </a:t>
            </a:r>
            <a:r>
              <a:rPr lang="en-US" dirty="0" smtClean="0">
                <a:solidFill>
                  <a:srgbClr val="FF0000"/>
                </a:solidFill>
              </a:rPr>
              <a:t>____ </a:t>
            </a: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n </a:t>
            </a:r>
            <a:r>
              <a:rPr lang="en-US" dirty="0" smtClean="0"/>
              <a:t>2012.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Insert other City/County specific details on the condition of your local street and road system.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Funding Strategies for Pavements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30580" y="6037298"/>
            <a:ext cx="3244734" cy="508729"/>
            <a:chOff x="1613517" y="4146179"/>
            <a:chExt cx="5201213" cy="7933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3759" y="4146179"/>
              <a:ext cx="741827" cy="7253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3517" y="4177772"/>
              <a:ext cx="857709" cy="68112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4924" y="4265133"/>
              <a:ext cx="1540767" cy="506399"/>
            </a:xfrm>
            <a:prstGeom prst="rect">
              <a:avLst/>
            </a:prstGeom>
          </p:spPr>
        </p:pic>
        <p:pic>
          <p:nvPicPr>
            <p:cNvPr id="15" name="Picture 18" descr="dpw85x85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269" y="4158806"/>
              <a:ext cx="700088" cy="700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5713359" y="4164321"/>
              <a:ext cx="1101371" cy="775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Trebuchet MS" pitchFamily="34" charset="0"/>
                </a:rPr>
                <a:t>RTPA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Trebuchet MS" pitchFamily="34" charset="0"/>
                </a:rPr>
                <a:t>RCTF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5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49" y="255134"/>
            <a:ext cx="8606971" cy="1036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Reach Best </a:t>
            </a:r>
            <a:r>
              <a:rPr lang="en-US" dirty="0" err="1" smtClean="0"/>
              <a:t>Mgmt</a:t>
            </a:r>
            <a:r>
              <a:rPr lang="en-US" dirty="0" smtClean="0"/>
              <a:t> Practices ($7.3 B/year)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58" y="1739190"/>
            <a:ext cx="8429171" cy="485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17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371" y="255134"/>
            <a:ext cx="8621485" cy="1036850"/>
          </a:xfrm>
        </p:spPr>
        <p:txBody>
          <a:bodyPr>
            <a:normAutofit/>
          </a:bodyPr>
          <a:lstStyle/>
          <a:p>
            <a:r>
              <a:rPr lang="en-US" dirty="0" smtClean="0"/>
              <a:t>Maintain PCI = 66 ($3.3 B/year)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741" y="1741714"/>
            <a:ext cx="8631845" cy="482904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5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6" y="255134"/>
            <a:ext cx="8519885" cy="1036850"/>
          </a:xfrm>
        </p:spPr>
        <p:txBody>
          <a:bodyPr>
            <a:normAutofit/>
          </a:bodyPr>
          <a:lstStyle/>
          <a:p>
            <a:r>
              <a:rPr lang="en-US" dirty="0" smtClean="0"/>
              <a:t>Existing Funding ($1.66 B/year)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400" y="1654629"/>
            <a:ext cx="8583613" cy="48291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3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Sustainable Pavement Strategies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40"/>
          <a:stretch/>
        </p:blipFill>
        <p:spPr bwMode="auto">
          <a:xfrm>
            <a:off x="493486" y="1723116"/>
            <a:ext cx="8001001" cy="387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3487" y="3096757"/>
            <a:ext cx="8001000" cy="11321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463924">
            <a:off x="5597594" y="5313690"/>
            <a:ext cx="3427705" cy="1015663"/>
          </a:xfrm>
          <a:prstGeom prst="rect">
            <a:avLst/>
          </a:prstGeom>
          <a:gradFill>
            <a:gsLst>
              <a:gs pos="0">
                <a:srgbClr val="FFC000">
                  <a:tint val="66000"/>
                  <a:satMod val="160000"/>
                </a:srgbClr>
              </a:gs>
              <a:gs pos="53000">
                <a:srgbClr val="FFC000"/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</a:gra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If just half of eligible projects use CIR/FDR, we can save $900 million/year!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9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76" y="1314450"/>
            <a:ext cx="91440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Happens without New Funding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Text Box 45"/>
          <p:cNvSpPr txBox="1">
            <a:spLocks noChangeArrowheads="1"/>
          </p:cNvSpPr>
          <p:nvPr/>
        </p:nvSpPr>
        <p:spPr bwMode="auto">
          <a:xfrm>
            <a:off x="3084121" y="4543440"/>
            <a:ext cx="6055703" cy="2308324"/>
          </a:xfrm>
          <a:prstGeom prst="rect">
            <a:avLst/>
          </a:prstGeom>
          <a:gradFill>
            <a:gsLst>
              <a:gs pos="0">
                <a:srgbClr val="FFC000">
                  <a:tint val="66000"/>
                  <a:satMod val="160000"/>
                </a:srgbClr>
              </a:gs>
              <a:gs pos="53000">
                <a:srgbClr val="FFC000"/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</a:gradFill>
          <a:ln>
            <a:solidFill>
              <a:sysClr val="windowText" lastClr="000000"/>
            </a:solidFill>
          </a:ln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  <a:lvl2pPr marL="742950" lvl="1" indent="-285750">
              <a:buFont typeface="Arial" pitchFamily="34" charset="0"/>
              <a:buChar char="•"/>
              <a:defRPr b="1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2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The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percent of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roads in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failed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 condition will increase from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6.2%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to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almost 25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% by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2024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under current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</a:rPr>
              <a:t>funding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2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9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735561" y="5972338"/>
            <a:ext cx="3723311" cy="72651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en-US" sz="4800" b="1" dirty="0" smtClean="0">
                <a:solidFill>
                  <a:srgbClr val="FFC000"/>
                </a:solidFill>
              </a:rPr>
              <a:t>Local Bridges</a:t>
            </a:r>
            <a:endParaRPr lang="en-US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 Are Getting Old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193" y="1687900"/>
            <a:ext cx="6636938" cy="500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268842" y="1824619"/>
            <a:ext cx="4875158" cy="4822923"/>
            <a:chOff x="4268842" y="1824619"/>
            <a:chExt cx="4875158" cy="4822923"/>
          </a:xfrm>
        </p:grpSpPr>
        <p:sp>
          <p:nvSpPr>
            <p:cNvPr id="11" name="Oval 10"/>
            <p:cNvSpPr/>
            <p:nvPr/>
          </p:nvSpPr>
          <p:spPr>
            <a:xfrm>
              <a:off x="4268842" y="2878577"/>
              <a:ext cx="3888187" cy="376896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31616" y="1824619"/>
              <a:ext cx="2912384" cy="1200329"/>
            </a:xfrm>
            <a:prstGeom prst="rect">
              <a:avLst/>
            </a:prstGeom>
            <a:gradFill>
              <a:gsLst>
                <a:gs pos="0">
                  <a:srgbClr val="FFC000">
                    <a:tint val="66000"/>
                    <a:satMod val="160000"/>
                  </a:srgbClr>
                </a:gs>
                <a:gs pos="53000">
                  <a:srgbClr val="FFC000"/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3500000" scaled="1"/>
            </a:gra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lvl="1" indent="-285750">
                <a:buFont typeface="Arial" pitchFamily="34" charset="0"/>
                <a:buChar char="•"/>
                <a:defRPr b="1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defRPr>
              </a:lvl2pPr>
            </a:lstStyle>
            <a:p>
              <a:pPr algn="ctr"/>
              <a:r>
                <a:rPr lang="en-US" sz="2400" dirty="0"/>
                <a:t>55% require rehabilitation or </a:t>
              </a:r>
              <a:r>
                <a:rPr lang="en-US" sz="2400" dirty="0" smtClean="0"/>
                <a:t>replacement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3021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Not Just Roads and Bridges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718000" y="1974314"/>
            <a:ext cx="2511599" cy="1737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Calibri" panose="020F0502020204030204" pitchFamily="34" charset="0"/>
              </a:rPr>
              <a:t>Street lights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Signs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Retaining walls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731770" y="2014918"/>
            <a:ext cx="2146516" cy="184876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76"/>
              </a:spcBef>
            </a:pPr>
            <a:r>
              <a:rPr lang="en-US" dirty="0" smtClean="0">
                <a:latin typeface="Calibri" panose="020F0502020204030204" pitchFamily="34" charset="0"/>
              </a:rPr>
              <a:t>Sidewalks</a:t>
            </a:r>
          </a:p>
          <a:p>
            <a:pPr>
              <a:spcBef>
                <a:spcPts val="576"/>
              </a:spcBef>
            </a:pPr>
            <a:r>
              <a:rPr lang="en-US" dirty="0" smtClean="0">
                <a:latin typeface="Calibri" panose="020F0502020204030204" pitchFamily="34" charset="0"/>
              </a:rPr>
              <a:t>Curb ramps</a:t>
            </a:r>
          </a:p>
          <a:p>
            <a:pPr>
              <a:spcBef>
                <a:spcPts val="576"/>
              </a:spcBef>
            </a:pPr>
            <a:r>
              <a:rPr lang="en-US" dirty="0" smtClean="0">
                <a:latin typeface="Calibri" panose="020F0502020204030204" pitchFamily="34" charset="0"/>
              </a:rPr>
              <a:t>Curb &amp; gutter</a:t>
            </a:r>
          </a:p>
          <a:p>
            <a:pPr>
              <a:spcBef>
                <a:spcPts val="576"/>
              </a:spcBef>
            </a:pPr>
            <a:r>
              <a:rPr lang="en-US" dirty="0" smtClean="0">
                <a:latin typeface="Calibri" panose="020F0502020204030204" pitchFamily="34" charset="0"/>
              </a:rPr>
              <a:t>Storm drains</a:t>
            </a:r>
          </a:p>
          <a:p>
            <a:endParaRPr lang="en-US" dirty="0"/>
          </a:p>
        </p:txBody>
      </p:sp>
      <p:pic>
        <p:nvPicPr>
          <p:cNvPr id="10" name="Picture 4" descr="Uprooted Sidew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086" y="1802512"/>
            <a:ext cx="3352800" cy="2080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nternet%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085" y="4062329"/>
            <a:ext cx="2894847" cy="20191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:\02 Proposals by Client Name\Fairfield City\10.35.11 - Citywide Str &amp; Ped Light Invnty Proj - 10.35.11\Photos\Photo\Picture 1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3172" y="3621814"/>
            <a:ext cx="1208315" cy="247343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:\Pictures\Signs\BULLETS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1542" y="4052927"/>
            <a:ext cx="1916515" cy="20190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ield Photos Aug 4 2010 2010-08-04 0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8457" y="4062329"/>
            <a:ext cx="1941600" cy="200526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6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654" y="192775"/>
            <a:ext cx="7200900" cy="103685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-13152" y="1398843"/>
            <a:ext cx="9156701" cy="5512411"/>
            <a:chOff x="-14514" y="1405732"/>
            <a:chExt cx="9156701" cy="551241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" y="1405732"/>
              <a:ext cx="9140826" cy="551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14" descr="dglxasset[2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14" y="5704622"/>
              <a:ext cx="939800" cy="89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088154">
              <a:off x="3468461" y="5290374"/>
              <a:ext cx="330200" cy="7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086">
              <a:off x="5614762" y="5983079"/>
              <a:ext cx="330200" cy="12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8" descr="dglxasset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90" b="10504"/>
            <a:stretch>
              <a:fillRect/>
            </a:stretch>
          </p:blipFill>
          <p:spPr bwMode="auto">
            <a:xfrm>
              <a:off x="-6576" y="2268604"/>
              <a:ext cx="863600" cy="323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1750786" y="3189917"/>
              <a:ext cx="1066800" cy="990068"/>
              <a:chOff x="4896" y="3560"/>
              <a:chExt cx="672" cy="576"/>
            </a:xfrm>
            <a:solidFill>
              <a:schemeClr val="tx1"/>
            </a:solidFill>
          </p:grpSpPr>
          <p:sp>
            <p:nvSpPr>
              <p:cNvPr id="33" name="Oval 29"/>
              <p:cNvSpPr>
                <a:spLocks noChangeArrowheads="1"/>
              </p:cNvSpPr>
              <p:nvPr/>
            </p:nvSpPr>
            <p:spPr bwMode="auto">
              <a:xfrm>
                <a:off x="4896" y="3560"/>
                <a:ext cx="576" cy="57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Text Box 32"/>
              <p:cNvSpPr txBox="1">
                <a:spLocks noChangeArrowheads="1"/>
              </p:cNvSpPr>
              <p:nvPr/>
            </p:nvSpPr>
            <p:spPr bwMode="auto">
              <a:xfrm>
                <a:off x="4944" y="3736"/>
                <a:ext cx="624" cy="23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Noise</a:t>
                </a:r>
              </a:p>
            </p:txBody>
          </p:sp>
        </p:grpSp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5332187" y="2777389"/>
              <a:ext cx="990600" cy="990068"/>
              <a:chOff x="624" y="3360"/>
              <a:chExt cx="624" cy="576"/>
            </a:xfrm>
            <a:solidFill>
              <a:schemeClr val="tx1"/>
            </a:solidFill>
          </p:grpSpPr>
          <p:sp>
            <p:nvSpPr>
              <p:cNvPr id="31" name="Oval 33"/>
              <p:cNvSpPr>
                <a:spLocks noChangeArrowheads="1"/>
              </p:cNvSpPr>
              <p:nvPr/>
            </p:nvSpPr>
            <p:spPr bwMode="auto">
              <a:xfrm>
                <a:off x="640" y="3360"/>
                <a:ext cx="576" cy="57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624" y="3504"/>
                <a:ext cx="624" cy="305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ts val="1000"/>
                  </a:lnSpc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Alt.</a:t>
                </a:r>
              </a:p>
              <a:p>
                <a:pPr algn="ctr">
                  <a:lnSpc>
                    <a:spcPts val="1000"/>
                  </a:lnSpc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modes</a:t>
                </a:r>
              </a:p>
            </p:txBody>
          </p:sp>
        </p:grpSp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3122386" y="1539804"/>
              <a:ext cx="990600" cy="990068"/>
              <a:chOff x="456" y="248"/>
              <a:chExt cx="624" cy="576"/>
            </a:xfrm>
          </p:grpSpPr>
          <p:sp>
            <p:nvSpPr>
              <p:cNvPr id="29" name="Oval 35"/>
              <p:cNvSpPr>
                <a:spLocks noChangeArrowheads="1"/>
              </p:cNvSpPr>
              <p:nvPr/>
            </p:nvSpPr>
            <p:spPr bwMode="auto">
              <a:xfrm>
                <a:off x="480" y="248"/>
                <a:ext cx="576" cy="57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Text Box 36"/>
              <p:cNvSpPr txBox="1">
                <a:spLocks noChangeArrowheads="1"/>
              </p:cNvSpPr>
              <p:nvPr/>
            </p:nvSpPr>
            <p:spPr bwMode="auto">
              <a:xfrm>
                <a:off x="456" y="408"/>
                <a:ext cx="624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ts val="1000"/>
                  </a:lnSpc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Air &amp;</a:t>
                </a:r>
              </a:p>
              <a:p>
                <a:pPr algn="ctr">
                  <a:lnSpc>
                    <a:spcPts val="1000"/>
                  </a:lnSpc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GHG</a:t>
                </a:r>
              </a:p>
            </p:txBody>
          </p:sp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7999187" y="3684951"/>
              <a:ext cx="1003300" cy="990068"/>
              <a:chOff x="2368" y="456"/>
              <a:chExt cx="632" cy="576"/>
            </a:xfrm>
            <a:solidFill>
              <a:schemeClr val="tx1"/>
            </a:solidFill>
          </p:grpSpPr>
          <p:sp>
            <p:nvSpPr>
              <p:cNvPr id="27" name="Oval 37"/>
              <p:cNvSpPr>
                <a:spLocks noChangeArrowheads="1"/>
              </p:cNvSpPr>
              <p:nvPr/>
            </p:nvSpPr>
            <p:spPr bwMode="auto">
              <a:xfrm>
                <a:off x="2368" y="456"/>
                <a:ext cx="576" cy="57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Text Box 38"/>
              <p:cNvSpPr txBox="1">
                <a:spLocks noChangeArrowheads="1"/>
              </p:cNvSpPr>
              <p:nvPr/>
            </p:nvSpPr>
            <p:spPr bwMode="auto">
              <a:xfrm>
                <a:off x="2376" y="632"/>
                <a:ext cx="624" cy="23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bg1"/>
                    </a:solidFill>
                    <a:latin typeface="Calibri" panose="020F0502020204030204" pitchFamily="34" charset="0"/>
                  </a:rPr>
                  <a:t>Energy</a:t>
                </a:r>
              </a:p>
            </p:txBody>
          </p:sp>
        </p:grpSp>
        <p:grpSp>
          <p:nvGrpSpPr>
            <p:cNvPr id="14" name="Group 45"/>
            <p:cNvGrpSpPr>
              <a:grpSpLocks/>
            </p:cNvGrpSpPr>
            <p:nvPr/>
          </p:nvGrpSpPr>
          <p:grpSpPr bwMode="auto">
            <a:xfrm>
              <a:off x="912586" y="5897592"/>
              <a:ext cx="1104900" cy="990068"/>
              <a:chOff x="3360" y="3456"/>
              <a:chExt cx="696" cy="576"/>
            </a:xfrm>
          </p:grpSpPr>
          <p:sp>
            <p:nvSpPr>
              <p:cNvPr id="25" name="Oval 39"/>
              <p:cNvSpPr>
                <a:spLocks noChangeArrowheads="1"/>
              </p:cNvSpPr>
              <p:nvPr/>
            </p:nvSpPr>
            <p:spPr bwMode="auto">
              <a:xfrm>
                <a:off x="3360" y="3456"/>
                <a:ext cx="576" cy="57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Text Box 40"/>
              <p:cNvSpPr txBox="1">
                <a:spLocks noChangeArrowheads="1"/>
              </p:cNvSpPr>
              <p:nvPr/>
            </p:nvSpPr>
            <p:spPr bwMode="auto">
              <a:xfrm>
                <a:off x="3432" y="3552"/>
                <a:ext cx="624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Storm water</a:t>
                </a:r>
                <a:endParaRPr lang="en-US" altLang="en-US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15" name="Picture 42" descr="dglxasset[2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070"/>
            <a:stretch>
              <a:fillRect/>
            </a:stretch>
          </p:blipFill>
          <p:spPr bwMode="auto">
            <a:xfrm>
              <a:off x="6106887" y="3184761"/>
              <a:ext cx="1462088" cy="2219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ine 53"/>
            <p:cNvSpPr>
              <a:spLocks noChangeShapeType="1"/>
            </p:cNvSpPr>
            <p:nvPr/>
          </p:nvSpPr>
          <p:spPr bwMode="auto">
            <a:xfrm flipH="1">
              <a:off x="4646387" y="3767457"/>
              <a:ext cx="838200" cy="90756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9" name="Line 54"/>
            <p:cNvSpPr>
              <a:spLocks noChangeShapeType="1"/>
            </p:cNvSpPr>
            <p:nvPr/>
          </p:nvSpPr>
          <p:spPr bwMode="auto">
            <a:xfrm>
              <a:off x="5865587" y="3849963"/>
              <a:ext cx="76200" cy="9900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0" name="Line 55"/>
            <p:cNvSpPr>
              <a:spLocks noChangeShapeType="1"/>
            </p:cNvSpPr>
            <p:nvPr/>
          </p:nvSpPr>
          <p:spPr bwMode="auto">
            <a:xfrm flipH="1">
              <a:off x="7694387" y="4592514"/>
              <a:ext cx="457200" cy="7425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1" name="Line 56"/>
            <p:cNvSpPr>
              <a:spLocks noChangeShapeType="1"/>
            </p:cNvSpPr>
            <p:nvPr/>
          </p:nvSpPr>
          <p:spPr bwMode="auto">
            <a:xfrm flipH="1">
              <a:off x="4874987" y="3849963"/>
              <a:ext cx="762000" cy="107257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2" name="Line 57"/>
            <p:cNvSpPr>
              <a:spLocks noChangeShapeType="1"/>
            </p:cNvSpPr>
            <p:nvPr/>
          </p:nvSpPr>
          <p:spPr bwMode="auto">
            <a:xfrm>
              <a:off x="2665186" y="4014974"/>
              <a:ext cx="1447800" cy="7425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</p:grpSp>
      <p:pic>
        <p:nvPicPr>
          <p:cNvPr id="41" name="Picture 16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88154">
            <a:off x="5405215" y="5214988"/>
            <a:ext cx="330200" cy="7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-13152" y="1368360"/>
            <a:ext cx="9156701" cy="5512411"/>
            <a:chOff x="-13152" y="1398843"/>
            <a:chExt cx="9156701" cy="5512411"/>
          </a:xfrm>
        </p:grpSpPr>
        <p:pic>
          <p:nvPicPr>
            <p:cNvPr id="66" name="Picture 65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" y="1398843"/>
              <a:ext cx="9140826" cy="551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14" descr="dglxasset[2]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52" y="5697733"/>
              <a:ext cx="939800" cy="89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088154">
              <a:off x="3469823" y="5283485"/>
              <a:ext cx="330200" cy="7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18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07086">
              <a:off x="5616124" y="5976190"/>
              <a:ext cx="330200" cy="122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8" descr="dglxasset[1]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90" b="10504"/>
            <a:stretch>
              <a:fillRect/>
            </a:stretch>
          </p:blipFill>
          <p:spPr bwMode="auto">
            <a:xfrm>
              <a:off x="-5214" y="2261715"/>
              <a:ext cx="863600" cy="323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2" descr="dglxasset[2]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070"/>
            <a:stretch>
              <a:fillRect/>
            </a:stretch>
          </p:blipFill>
          <p:spPr bwMode="auto">
            <a:xfrm>
              <a:off x="6108249" y="3177872"/>
              <a:ext cx="1462088" cy="2219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Content Placeholder 2"/>
          <p:cNvSpPr>
            <a:spLocks noGrp="1"/>
          </p:cNvSpPr>
          <p:nvPr>
            <p:ph idx="1"/>
          </p:nvPr>
        </p:nvSpPr>
        <p:spPr>
          <a:xfrm>
            <a:off x="971549" y="1828800"/>
            <a:ext cx="7998279" cy="4343400"/>
          </a:xfrm>
        </p:spPr>
        <p:txBody>
          <a:bodyPr/>
          <a:lstStyle/>
          <a:p>
            <a:r>
              <a:rPr lang="en-US" dirty="0">
                <a:latin typeface="Calibri"/>
              </a:rPr>
              <a:t>What are pavement conditions statewide? </a:t>
            </a:r>
          </a:p>
          <a:p>
            <a:r>
              <a:rPr lang="en-US" dirty="0">
                <a:latin typeface="Calibri"/>
              </a:rPr>
              <a:t>How much will it cost to maintain pavements? Bridges? Essential components? </a:t>
            </a:r>
          </a:p>
          <a:p>
            <a:r>
              <a:rPr lang="en-US" dirty="0">
                <a:latin typeface="Calibri"/>
              </a:rPr>
              <a:t>What is the funding shortfall? </a:t>
            </a:r>
          </a:p>
          <a:p>
            <a:r>
              <a:rPr lang="en-US" dirty="0">
                <a:latin typeface="Calibri"/>
              </a:rPr>
              <a:t>What is impact of different funding scenarios?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Funding Shortfalls?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022098"/>
              </p:ext>
            </p:extLst>
          </p:nvPr>
        </p:nvGraphicFramePr>
        <p:xfrm>
          <a:off x="395907" y="1992086"/>
          <a:ext cx="4567978" cy="4168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3989"/>
                <a:gridCol w="2283989"/>
              </a:tblGrid>
              <a:tr h="8336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Transportation</a:t>
                      </a:r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 Asset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10 Year Needs</a:t>
                      </a:r>
                    </a:p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(2014 $B)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8336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Pavements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$72.7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8336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Essential Components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$31.0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8336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Bridges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$4.3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8336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Totals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$108.0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161346"/>
              </p:ext>
            </p:extLst>
          </p:nvPr>
        </p:nvGraphicFramePr>
        <p:xfrm>
          <a:off x="5021942" y="1992086"/>
          <a:ext cx="1872343" cy="41764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2343"/>
              </a:tblGrid>
              <a:tr h="8352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Funding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352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$16.6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352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$10.1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352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$3.0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352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$29.7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416369"/>
              </p:ext>
            </p:extLst>
          </p:nvPr>
        </p:nvGraphicFramePr>
        <p:xfrm>
          <a:off x="6952343" y="1999343"/>
          <a:ext cx="1872343" cy="41692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2343"/>
              </a:tblGrid>
              <a:tr h="83384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Shortfall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3384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2400" b="1" kern="12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(56.1)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3384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2400" b="1" kern="12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(20.9)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3384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 (1.3)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3384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 (78.3)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3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Funding Shortfall for [CITY/COUNTY]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City/County</a:t>
            </a:r>
            <a:r>
              <a:rPr lang="en-US" dirty="0" smtClean="0"/>
              <a:t> has a funding shortfall of </a:t>
            </a:r>
            <a:r>
              <a:rPr lang="en-US" dirty="0" smtClean="0">
                <a:solidFill>
                  <a:srgbClr val="FF0000"/>
                </a:solidFill>
              </a:rPr>
              <a:t>____.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City/County</a:t>
            </a:r>
            <a:r>
              <a:rPr lang="en-US" dirty="0" smtClean="0"/>
              <a:t> has a backlog of </a:t>
            </a:r>
            <a:r>
              <a:rPr lang="en-US" dirty="0" smtClean="0">
                <a:solidFill>
                  <a:srgbClr val="FF0000"/>
                </a:solidFill>
              </a:rPr>
              <a:t>____. </a:t>
            </a:r>
          </a:p>
          <a:p>
            <a:r>
              <a:rPr lang="en-US" dirty="0" smtClean="0"/>
              <a:t>This is </a:t>
            </a:r>
            <a:r>
              <a:rPr lang="en-US" dirty="0" smtClean="0">
                <a:solidFill>
                  <a:srgbClr val="FF0000"/>
                </a:solidFill>
              </a:rPr>
              <a:t>up/down </a:t>
            </a:r>
            <a:r>
              <a:rPr lang="en-US" dirty="0" smtClean="0"/>
              <a:t>since 2012. Why?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Other City/County specific details on the financial needs of the system.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Gas Tax in 2014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071" y="1533933"/>
            <a:ext cx="6831621" cy="483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3572" y="6379420"/>
            <a:ext cx="2683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From: Caltrans Division of Budgets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5088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5" y="119743"/>
            <a:ext cx="85997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Existing Gas Tax Compared with Other Items ($/year)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98" y="1643744"/>
            <a:ext cx="8269954" cy="428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915" y="6053239"/>
            <a:ext cx="2683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From: Caltrans Division of Budgets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055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Funding Solutions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471294"/>
              </p:ext>
            </p:extLst>
          </p:nvPr>
        </p:nvGraphicFramePr>
        <p:xfrm>
          <a:off x="159657" y="1716314"/>
          <a:ext cx="8868229" cy="49813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73501"/>
                <a:gridCol w="3094728"/>
              </a:tblGrid>
              <a:tr h="69305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Potential</a:t>
                      </a:r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 Solutions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Savings/Revenues</a:t>
                      </a:r>
                      <a:endParaRPr lang="en-US" sz="2400" b="1" baseline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($M/year)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69305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New technologies</a:t>
                      </a:r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 to stretch existing dollars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$ 912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69305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Restore gas tax</a:t>
                      </a:r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 to 1994 levels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$ 1,700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69305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Index gas</a:t>
                      </a:r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 tax to CPI (2%)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$ 48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69305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Raise</a:t>
                      </a:r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 gas tax by 10 cents/gallon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$ 1,330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69305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Return</a:t>
                      </a:r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 weight based fees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$ 950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69305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Mile-based</a:t>
                      </a:r>
                      <a:r>
                        <a:rPr lang="en-US" sz="2400" b="1" baseline="0" dirty="0" smtClean="0">
                          <a:latin typeface="Calibri" panose="020F0502020204030204" pitchFamily="34" charset="0"/>
                        </a:rPr>
                        <a:t> fee (SB 1077)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" panose="020F0502020204030204" pitchFamily="34" charset="0"/>
                        </a:rPr>
                        <a:t>Unknown</a:t>
                      </a:r>
                      <a:endParaRPr lang="en-US" sz="24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8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Local road network is deteriorating, and by 2024:</a:t>
            </a:r>
          </a:p>
          <a:p>
            <a:pPr lvl="1"/>
            <a:r>
              <a:rPr lang="en-US" dirty="0" smtClean="0"/>
              <a:t>Average PCI will deteriorate from 66 to 55</a:t>
            </a:r>
          </a:p>
          <a:p>
            <a:pPr lvl="1"/>
            <a:r>
              <a:rPr lang="en-US" dirty="0" smtClean="0"/>
              <a:t>Unfunded backlog will grow to from $40 to $61 billion</a:t>
            </a:r>
          </a:p>
          <a:p>
            <a:pPr lvl="1"/>
            <a:r>
              <a:rPr lang="en-US" dirty="0" smtClean="0"/>
              <a:t>Almost 25% of roads will be in failed condition</a:t>
            </a:r>
          </a:p>
          <a:p>
            <a:pPr lvl="1"/>
            <a:r>
              <a:rPr lang="en-US" dirty="0" smtClean="0"/>
              <a:t>Similar conclusions for bridges, safety and other essential transportation components </a:t>
            </a:r>
            <a:endParaRPr lang="en-US" dirty="0"/>
          </a:p>
          <a:p>
            <a:r>
              <a:rPr lang="en-US" dirty="0" smtClean="0"/>
              <a:t>An additional $7.8 billion/year is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Californians and our economy relies on the local transportation system</a:t>
            </a:r>
          </a:p>
          <a:p>
            <a:r>
              <a:rPr lang="en-US" dirty="0" smtClean="0"/>
              <a:t>New </a:t>
            </a:r>
            <a:r>
              <a:rPr lang="en-US" u="sng" dirty="0" smtClean="0"/>
              <a:t>sustainable</a:t>
            </a:r>
            <a:r>
              <a:rPr lang="en-US" dirty="0" smtClean="0"/>
              <a:t> sources of revenues must be created that are </a:t>
            </a:r>
            <a:r>
              <a:rPr lang="en-US" dirty="0"/>
              <a:t>f</a:t>
            </a:r>
            <a:r>
              <a:rPr lang="en-US" dirty="0" smtClean="0"/>
              <a:t>ocused on preservation of existing local road network</a:t>
            </a:r>
          </a:p>
          <a:p>
            <a:r>
              <a:rPr lang="en-US" dirty="0" smtClean="0"/>
              <a:t>Californians need to work together to find ways to fund local streets &amp; roads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50" y="185477"/>
            <a:ext cx="4424103" cy="1411093"/>
          </a:xfrm>
          <a:prstGeom prst="rect">
            <a:avLst/>
          </a:prstGeom>
        </p:spPr>
      </p:pic>
      <p:pic>
        <p:nvPicPr>
          <p:cNvPr id="16" name="Picture 2" descr="M:\Branding\Logo Change\Final Designs of New Logo 9-11-13\DesktopPublishing\jpg\NCE-2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715" y="6206288"/>
            <a:ext cx="1190171" cy="3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40561" y="28956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</a:rPr>
              <a:t>Questions? </a:t>
            </a:r>
            <a:endParaRPr lang="en-US" sz="32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0580" y="5993696"/>
            <a:ext cx="3288276" cy="508719"/>
            <a:chOff x="630580" y="5993696"/>
            <a:chExt cx="3288276" cy="5087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004" y="6037298"/>
              <a:ext cx="462783" cy="46511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80" y="6057557"/>
              <a:ext cx="535075" cy="4367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869" y="6113576"/>
              <a:ext cx="961195" cy="324722"/>
            </a:xfrm>
            <a:prstGeom prst="rect">
              <a:avLst/>
            </a:prstGeom>
          </p:spPr>
        </p:pic>
        <p:pic>
          <p:nvPicPr>
            <p:cNvPr id="23" name="Picture 18" descr="dpw85x85[1]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487" y="6045395"/>
              <a:ext cx="436744" cy="44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3231775" y="5993696"/>
              <a:ext cx="687081" cy="497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Trebuchet MS" pitchFamily="34" charset="0"/>
                </a:rPr>
                <a:t>RTPA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Trebuchet MS" pitchFamily="34" charset="0"/>
                </a:rPr>
                <a:t>RCTF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771" y="2109795"/>
            <a:ext cx="7016226" cy="41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1257" y="255134"/>
            <a:ext cx="8635999" cy="10368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Local </a:t>
            </a:r>
            <a:r>
              <a:rPr lang="en-US" sz="4000" dirty="0" smtClean="0"/>
              <a:t>Roads Are </a:t>
            </a:r>
            <a:r>
              <a:rPr lang="en-US" sz="4000" dirty="0"/>
              <a:t>Huge Part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of California’s Network</a:t>
            </a:r>
            <a:endParaRPr lang="en-US" sz="4000" dirty="0"/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5080000" y="1585687"/>
            <a:ext cx="3889828" cy="2062103"/>
          </a:xfrm>
          <a:prstGeom prst="rect">
            <a:avLst/>
          </a:prstGeom>
          <a:gradFill>
            <a:gsLst>
              <a:gs pos="0">
                <a:srgbClr val="FFC000">
                  <a:tint val="66000"/>
                  <a:satMod val="160000"/>
                </a:srgbClr>
              </a:gs>
              <a:gs pos="53000">
                <a:srgbClr val="FFC000"/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</a:gradFill>
          <a:ln>
            <a:solidFill>
              <a:sysClr val="windowText" lastClr="000000"/>
            </a:solidFill>
          </a:ln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z="3200" dirty="0"/>
              <a:t>More than 80% of California’s roads are owned by </a:t>
            </a:r>
            <a:r>
              <a:rPr lang="en-US" sz="3200" dirty="0" smtClean="0"/>
              <a:t>cities &amp; counties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11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1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754742" y="5274990"/>
            <a:ext cx="7200900" cy="103663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C000"/>
                </a:solidFill>
              </a:rPr>
              <a:t>	</a:t>
            </a:r>
            <a:r>
              <a:rPr lang="en-US" sz="6000" b="1" dirty="0" smtClean="0">
                <a:solidFill>
                  <a:srgbClr val="FFC000"/>
                </a:solidFill>
              </a:rPr>
              <a:t>Pavements</a:t>
            </a:r>
            <a:endParaRPr lang="en-US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643" y="255134"/>
            <a:ext cx="7998279" cy="1036850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</a:t>
            </a:r>
            <a:r>
              <a:rPr lang="en-US" dirty="0" smtClean="0"/>
              <a:t>Pavement Condition Index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015304" y="2693309"/>
            <a:ext cx="2120905" cy="903288"/>
            <a:chOff x="4267202" y="1657350"/>
            <a:chExt cx="2120905" cy="677466"/>
          </a:xfrm>
        </p:grpSpPr>
        <p:grpSp>
          <p:nvGrpSpPr>
            <p:cNvPr id="274458" name="Group 26"/>
            <p:cNvGrpSpPr>
              <a:grpSpLocks/>
            </p:cNvGrpSpPr>
            <p:nvPr/>
          </p:nvGrpSpPr>
          <p:grpSpPr bwMode="auto">
            <a:xfrm>
              <a:off x="4267202" y="1657350"/>
              <a:ext cx="2120901" cy="342900"/>
              <a:chOff x="2688" y="1392"/>
              <a:chExt cx="1336" cy="288"/>
            </a:xfrm>
          </p:grpSpPr>
          <p:sp>
            <p:nvSpPr>
              <p:cNvPr id="274454" name="Line 22"/>
              <p:cNvSpPr>
                <a:spLocks noChangeShapeType="1"/>
              </p:cNvSpPr>
              <p:nvPr/>
            </p:nvSpPr>
            <p:spPr bwMode="auto">
              <a:xfrm flipH="1">
                <a:off x="2688" y="1536"/>
                <a:ext cx="432" cy="14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74456" name="Text Box 24"/>
              <p:cNvSpPr txBox="1">
                <a:spLocks noChangeArrowheads="1"/>
              </p:cNvSpPr>
              <p:nvPr/>
            </p:nvSpPr>
            <p:spPr bwMode="auto">
              <a:xfrm>
                <a:off x="3168" y="1392"/>
                <a:ext cx="85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68 </a:t>
                </a:r>
                <a:r>
                  <a:rPr lang="en-US" dirty="0">
                    <a:solidFill>
                      <a:schemeClr val="tx2"/>
                    </a:solidFill>
                  </a:rPr>
                  <a:t>(2008)</a:t>
                </a:r>
              </a:p>
            </p:txBody>
          </p:sp>
        </p:grpSp>
        <p:grpSp>
          <p:nvGrpSpPr>
            <p:cNvPr id="274459" name="Group 27"/>
            <p:cNvGrpSpPr>
              <a:grpSpLocks/>
            </p:cNvGrpSpPr>
            <p:nvPr/>
          </p:nvGrpSpPr>
          <p:grpSpPr bwMode="auto">
            <a:xfrm>
              <a:off x="4267205" y="2057400"/>
              <a:ext cx="2120902" cy="277416"/>
              <a:chOff x="2688" y="1728"/>
              <a:chExt cx="1336" cy="233"/>
            </a:xfrm>
          </p:grpSpPr>
          <p:sp>
            <p:nvSpPr>
              <p:cNvPr id="274455" name="Line 23"/>
              <p:cNvSpPr>
                <a:spLocks noChangeShapeType="1"/>
              </p:cNvSpPr>
              <p:nvPr/>
            </p:nvSpPr>
            <p:spPr bwMode="auto">
              <a:xfrm flipH="1" flipV="1">
                <a:off x="2688" y="1728"/>
                <a:ext cx="48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74457" name="Text Box 25"/>
              <p:cNvSpPr txBox="1">
                <a:spLocks noChangeArrowheads="1"/>
              </p:cNvSpPr>
              <p:nvPr/>
            </p:nvSpPr>
            <p:spPr bwMode="auto">
              <a:xfrm>
                <a:off x="3168" y="1728"/>
                <a:ext cx="85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66 (2014)</a:t>
                </a: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697" y="1459733"/>
            <a:ext cx="2886607" cy="566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17" y="1777383"/>
            <a:ext cx="2493884" cy="251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149501" y="6087383"/>
            <a:ext cx="682853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183068" y="2300747"/>
            <a:ext cx="615720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625" y="4462166"/>
            <a:ext cx="2883876" cy="2162907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349403" y="3956530"/>
            <a:ext cx="2472152" cy="193899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Urban major = 68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Urban minor = 66</a:t>
            </a:r>
          </a:p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Rural major = 67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Rural minor =  57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5594"/>
            <a:ext cx="9144000" cy="5788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00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Statewide Average PCI = 66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91618" y="6105519"/>
            <a:ext cx="5360763" cy="646331"/>
          </a:xfrm>
          <a:prstGeom prst="rect">
            <a:avLst/>
          </a:prstGeom>
          <a:gradFill>
            <a:gsLst>
              <a:gs pos="0">
                <a:srgbClr val="FFC000">
                  <a:tint val="66000"/>
                  <a:satMod val="160000"/>
                </a:srgbClr>
              </a:gs>
              <a:gs pos="53000">
                <a:srgbClr val="FFC000"/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</a:gra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kern="0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This doesn’t look too bad…</a:t>
            </a:r>
          </a:p>
        </p:txBody>
      </p:sp>
    </p:spTree>
    <p:extLst>
      <p:ext uri="{BB962C8B-B14F-4D97-AF65-F5344CB8AC3E}">
        <p14:creationId xmlns:p14="http://schemas.microsoft.com/office/powerpoint/2010/main" val="37075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Why is 66 Critical?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1684" y="1707815"/>
            <a:ext cx="7271655" cy="1273857"/>
          </a:xfrm>
          <a:prstGeom prst="rect">
            <a:avLst/>
          </a:prstGeom>
          <a:solidFill>
            <a:srgbClr val="92D05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1684" y="2797006"/>
            <a:ext cx="7271655" cy="1079415"/>
          </a:xfrm>
          <a:prstGeom prst="rect">
            <a:avLst/>
          </a:prstGeom>
          <a:solidFill>
            <a:srgbClr val="0070C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91684" y="3876421"/>
            <a:ext cx="7271655" cy="894749"/>
          </a:xfrm>
          <a:prstGeom prst="rect">
            <a:avLst/>
          </a:prstGeom>
          <a:solidFill>
            <a:srgbClr val="FFFF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1684" y="4771169"/>
            <a:ext cx="7271655" cy="902658"/>
          </a:xfrm>
          <a:prstGeom prst="rect">
            <a:avLst/>
          </a:prstGeom>
          <a:solidFill>
            <a:srgbClr val="FF0000"/>
          </a:solidFill>
          <a:ln w="63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413458" y="1754900"/>
            <a:ext cx="7249882" cy="3895175"/>
          </a:xfrm>
          <a:custGeom>
            <a:avLst/>
            <a:gdLst>
              <a:gd name="connsiteX0" fmla="*/ 0 w 6691086"/>
              <a:gd name="connsiteY0" fmla="*/ 0 h 3367314"/>
              <a:gd name="connsiteX1" fmla="*/ 870857 w 6691086"/>
              <a:gd name="connsiteY1" fmla="*/ 29028 h 3367314"/>
              <a:gd name="connsiteX2" fmla="*/ 1378857 w 6691086"/>
              <a:gd name="connsiteY2" fmla="*/ 116114 h 3367314"/>
              <a:gd name="connsiteX3" fmla="*/ 1973943 w 6691086"/>
              <a:gd name="connsiteY3" fmla="*/ 261257 h 3367314"/>
              <a:gd name="connsiteX4" fmla="*/ 2743200 w 6691086"/>
              <a:gd name="connsiteY4" fmla="*/ 551542 h 3367314"/>
              <a:gd name="connsiteX5" fmla="*/ 3178628 w 6691086"/>
              <a:gd name="connsiteY5" fmla="*/ 812800 h 3367314"/>
              <a:gd name="connsiteX6" fmla="*/ 3556000 w 6691086"/>
              <a:gd name="connsiteY6" fmla="*/ 1088571 h 3367314"/>
              <a:gd name="connsiteX7" fmla="*/ 3875314 w 6691086"/>
              <a:gd name="connsiteY7" fmla="*/ 1407885 h 3367314"/>
              <a:gd name="connsiteX8" fmla="*/ 4267200 w 6691086"/>
              <a:gd name="connsiteY8" fmla="*/ 1988457 h 3367314"/>
              <a:gd name="connsiteX9" fmla="*/ 4673600 w 6691086"/>
              <a:gd name="connsiteY9" fmla="*/ 2598057 h 3367314"/>
              <a:gd name="connsiteX10" fmla="*/ 5181600 w 6691086"/>
              <a:gd name="connsiteY10" fmla="*/ 3018971 h 3367314"/>
              <a:gd name="connsiteX11" fmla="*/ 5646057 w 6691086"/>
              <a:gd name="connsiteY11" fmla="*/ 3193142 h 3367314"/>
              <a:gd name="connsiteX12" fmla="*/ 6037943 w 6691086"/>
              <a:gd name="connsiteY12" fmla="*/ 3323771 h 3367314"/>
              <a:gd name="connsiteX13" fmla="*/ 6691086 w 6691086"/>
              <a:gd name="connsiteY13" fmla="*/ 3367314 h 33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91086" h="3367314">
                <a:moveTo>
                  <a:pt x="0" y="0"/>
                </a:moveTo>
                <a:cubicBezTo>
                  <a:pt x="320524" y="4838"/>
                  <a:pt x="641048" y="9676"/>
                  <a:pt x="870857" y="29028"/>
                </a:cubicBezTo>
                <a:cubicBezTo>
                  <a:pt x="1100666" y="48380"/>
                  <a:pt x="1195009" y="77409"/>
                  <a:pt x="1378857" y="116114"/>
                </a:cubicBezTo>
                <a:cubicBezTo>
                  <a:pt x="1562705" y="154819"/>
                  <a:pt x="1746553" y="188686"/>
                  <a:pt x="1973943" y="261257"/>
                </a:cubicBezTo>
                <a:cubicBezTo>
                  <a:pt x="2201333" y="333828"/>
                  <a:pt x="2542419" y="459618"/>
                  <a:pt x="2743200" y="551542"/>
                </a:cubicBezTo>
                <a:cubicBezTo>
                  <a:pt x="2943981" y="643466"/>
                  <a:pt x="3043161" y="723295"/>
                  <a:pt x="3178628" y="812800"/>
                </a:cubicBezTo>
                <a:cubicBezTo>
                  <a:pt x="3314095" y="902305"/>
                  <a:pt x="3439886" y="989390"/>
                  <a:pt x="3556000" y="1088571"/>
                </a:cubicBezTo>
                <a:cubicBezTo>
                  <a:pt x="3672114" y="1187752"/>
                  <a:pt x="3756781" y="1257904"/>
                  <a:pt x="3875314" y="1407885"/>
                </a:cubicBezTo>
                <a:cubicBezTo>
                  <a:pt x="3993847" y="1557866"/>
                  <a:pt x="4267200" y="1988457"/>
                  <a:pt x="4267200" y="1988457"/>
                </a:cubicBezTo>
                <a:cubicBezTo>
                  <a:pt x="4400248" y="2186819"/>
                  <a:pt x="4521200" y="2426305"/>
                  <a:pt x="4673600" y="2598057"/>
                </a:cubicBezTo>
                <a:cubicBezTo>
                  <a:pt x="4826000" y="2769809"/>
                  <a:pt x="5019524" y="2919790"/>
                  <a:pt x="5181600" y="3018971"/>
                </a:cubicBezTo>
                <a:cubicBezTo>
                  <a:pt x="5343676" y="3118152"/>
                  <a:pt x="5503333" y="3142342"/>
                  <a:pt x="5646057" y="3193142"/>
                </a:cubicBezTo>
                <a:cubicBezTo>
                  <a:pt x="5788781" y="3243942"/>
                  <a:pt x="5863772" y="3294742"/>
                  <a:pt x="6037943" y="3323771"/>
                </a:cubicBezTo>
                <a:cubicBezTo>
                  <a:pt x="6212114" y="3352800"/>
                  <a:pt x="6451600" y="3360057"/>
                  <a:pt x="6691086" y="3367314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7605" y="279700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70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904" y="369175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50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3250" y="461552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25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6988" y="565007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9904" y="170781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100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1340" y="5834742"/>
            <a:ext cx="167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Time (years)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6090" y="342904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PCI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85365" y="2689284"/>
            <a:ext cx="1458604" cy="584775"/>
            <a:chOff x="5385365" y="2689284"/>
            <a:chExt cx="1458604" cy="584775"/>
          </a:xfrm>
        </p:grpSpPr>
        <p:sp>
          <p:nvSpPr>
            <p:cNvPr id="26" name="Line 5"/>
            <p:cNvSpPr>
              <a:spLocks noChangeShapeType="1"/>
            </p:cNvSpPr>
            <p:nvPr/>
          </p:nvSpPr>
          <p:spPr bwMode="auto">
            <a:xfrm flipH="1">
              <a:off x="5385365" y="2981671"/>
              <a:ext cx="7555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6242522" y="2689284"/>
              <a:ext cx="60144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66</a:t>
              </a: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538508" y="2136690"/>
            <a:ext cx="896336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$2-4/</a:t>
            </a:r>
            <a:r>
              <a:rPr lang="en-US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sy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1554249" y="3139176"/>
            <a:ext cx="1130374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$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15-20/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sy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557397" y="4260092"/>
            <a:ext cx="1130374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$30-40/</a:t>
            </a:r>
            <a:r>
              <a:rPr lang="en-US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sy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582582" y="5140812"/>
            <a:ext cx="1247393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$70-100/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sy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PCI Trends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6" y="1480458"/>
            <a:ext cx="4767943" cy="5290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483" y="1480453"/>
            <a:ext cx="4691743" cy="52904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5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971" y="255134"/>
            <a:ext cx="3875315" cy="1036850"/>
          </a:xfrm>
        </p:spPr>
        <p:txBody>
          <a:bodyPr>
            <a:noAutofit/>
          </a:bodyPr>
          <a:lstStyle/>
          <a:p>
            <a:pPr algn="r"/>
            <a:r>
              <a:rPr lang="en-US" dirty="0" smtClean="0"/>
              <a:t>2014 Report – New Details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13828" y="1828800"/>
            <a:ext cx="3512458" cy="4343400"/>
          </a:xfrm>
        </p:spPr>
        <p:txBody>
          <a:bodyPr/>
          <a:lstStyle/>
          <a:p>
            <a:r>
              <a:rPr lang="en-US" dirty="0" smtClean="0"/>
              <a:t>Report and website will include maps for all </a:t>
            </a:r>
            <a:r>
              <a:rPr lang="en-US" dirty="0" smtClean="0"/>
              <a:t>counties</a:t>
            </a:r>
          </a:p>
          <a:p>
            <a:r>
              <a:rPr lang="en-US" dirty="0" smtClean="0"/>
              <a:t>Maps depict PCI down to city level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s Direction 16X9">
  <a:themeElements>
    <a:clrScheme name="Custom 17">
      <a:dk1>
        <a:srgbClr val="3A7259"/>
      </a:dk1>
      <a:lt1>
        <a:sysClr val="window" lastClr="FFFFFF"/>
      </a:lt1>
      <a:dk2>
        <a:srgbClr val="444D26"/>
      </a:dk2>
      <a:lt2>
        <a:srgbClr val="FFFFFF"/>
      </a:lt2>
      <a:accent1>
        <a:srgbClr val="E7BC29"/>
      </a:accent1>
      <a:accent2>
        <a:srgbClr val="4D4D4D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lesDirection_16x9.potx" id="{FE35DD5A-B687-4161-B4D9-35484B75A379}" vid="{5DB76398-B2EF-4269-B3B2-C0E4C29F3554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636</Words>
  <Application>Microsoft Office PowerPoint</Application>
  <PresentationFormat>On-screen Show (4:3)</PresentationFormat>
  <Paragraphs>160</Paragraphs>
  <Slides>27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Sales Direction 16X9</vt:lpstr>
      <vt:lpstr>California Statewide Local Streets &amp; Roads Needs Assessment 2014 Update</vt:lpstr>
      <vt:lpstr>Background</vt:lpstr>
      <vt:lpstr>Local Roads Are Huge Part  of California’s Network</vt:lpstr>
      <vt:lpstr> Pavements</vt:lpstr>
      <vt:lpstr>Average Pavement Condition Index</vt:lpstr>
      <vt:lpstr>Statewide Average PCI = 66</vt:lpstr>
      <vt:lpstr>So Why is 66 Critical?</vt:lpstr>
      <vt:lpstr>PCI Trends</vt:lpstr>
      <vt:lpstr>2014 Report – New Details </vt:lpstr>
      <vt:lpstr>Condition of [CITY/COUNTY]  Local Roads</vt:lpstr>
      <vt:lpstr>Funding Strategies for Pavements</vt:lpstr>
      <vt:lpstr>Reach Best Mgmt Practices ($7.3 B/year)</vt:lpstr>
      <vt:lpstr>Maintain PCI = 66 ($3.3 B/year)</vt:lpstr>
      <vt:lpstr>Existing Funding ($1.66 B/year)</vt:lpstr>
      <vt:lpstr>Sustainable Pavement Strategies</vt:lpstr>
      <vt:lpstr>What Happens without New Funding?</vt:lpstr>
      <vt:lpstr>Local Bridges</vt:lpstr>
      <vt:lpstr>Bridges Are Getting Old</vt:lpstr>
      <vt:lpstr>It’s Not Just Roads and Bridges</vt:lpstr>
      <vt:lpstr>What Are Funding Shortfalls?</vt:lpstr>
      <vt:lpstr>Funding Shortfall for [CITY/COUNTY]</vt:lpstr>
      <vt:lpstr>Value of Gas Tax in 2014</vt:lpstr>
      <vt:lpstr>Existing Gas Tax Compared with Other Items ($/year)</vt:lpstr>
      <vt:lpstr>Potential Funding Solutions</vt:lpstr>
      <vt:lpstr>Findings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Alyssa Sanchez</dc:creator>
  <cp:lastModifiedBy>Kiana Buss</cp:lastModifiedBy>
  <cp:revision>100</cp:revision>
  <dcterms:created xsi:type="dcterms:W3CDTF">2012-08-30T21:52:00Z</dcterms:created>
  <dcterms:modified xsi:type="dcterms:W3CDTF">2014-10-21T22:13:03Z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0x0101007C1D5F340F01F94FA2FD29A5E6DC872E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