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6" r:id="rId2"/>
    <p:sldId id="296" r:id="rId3"/>
    <p:sldId id="324" r:id="rId4"/>
    <p:sldId id="326" r:id="rId5"/>
    <p:sldId id="279" r:id="rId6"/>
    <p:sldId id="307" r:id="rId7"/>
    <p:sldId id="315" r:id="rId8"/>
    <p:sldId id="313" r:id="rId9"/>
    <p:sldId id="318" r:id="rId10"/>
    <p:sldId id="310" r:id="rId11"/>
    <p:sldId id="311" r:id="rId12"/>
    <p:sldId id="304" r:id="rId13"/>
    <p:sldId id="300" r:id="rId14"/>
  </p:sldIdLst>
  <p:sldSz cx="9144000" cy="6858000" type="screen4x3"/>
  <p:notesSz cx="7010400" cy="9296400"/>
  <p:defaultTextStyle>
    <a:lvl1pPr>
      <a:defRPr sz="800">
        <a:latin typeface="Arial"/>
        <a:ea typeface="Arial"/>
        <a:cs typeface="Arial"/>
        <a:sym typeface="Arial"/>
      </a:defRPr>
    </a:lvl1pPr>
    <a:lvl2pPr indent="457200">
      <a:defRPr sz="800">
        <a:latin typeface="Arial"/>
        <a:ea typeface="Arial"/>
        <a:cs typeface="Arial"/>
        <a:sym typeface="Arial"/>
      </a:defRPr>
    </a:lvl2pPr>
    <a:lvl3pPr indent="914400">
      <a:defRPr sz="800">
        <a:latin typeface="Arial"/>
        <a:ea typeface="Arial"/>
        <a:cs typeface="Arial"/>
        <a:sym typeface="Arial"/>
      </a:defRPr>
    </a:lvl3pPr>
    <a:lvl4pPr indent="1371600">
      <a:defRPr sz="800">
        <a:latin typeface="Arial"/>
        <a:ea typeface="Arial"/>
        <a:cs typeface="Arial"/>
        <a:sym typeface="Arial"/>
      </a:defRPr>
    </a:lvl4pPr>
    <a:lvl5pPr indent="1828800">
      <a:defRPr sz="800">
        <a:latin typeface="Arial"/>
        <a:ea typeface="Arial"/>
        <a:cs typeface="Arial"/>
        <a:sym typeface="Arial"/>
      </a:defRPr>
    </a:lvl5pPr>
    <a:lvl6pPr>
      <a:defRPr sz="800">
        <a:latin typeface="Arial"/>
        <a:ea typeface="Arial"/>
        <a:cs typeface="Arial"/>
        <a:sym typeface="Arial"/>
      </a:defRPr>
    </a:lvl6pPr>
    <a:lvl7pPr>
      <a:defRPr sz="800">
        <a:latin typeface="Arial"/>
        <a:ea typeface="Arial"/>
        <a:cs typeface="Arial"/>
        <a:sym typeface="Arial"/>
      </a:defRPr>
    </a:lvl7pPr>
    <a:lvl8pPr>
      <a:defRPr sz="800">
        <a:latin typeface="Arial"/>
        <a:ea typeface="Arial"/>
        <a:cs typeface="Arial"/>
        <a:sym typeface="Arial"/>
      </a:defRPr>
    </a:lvl8pPr>
    <a:lvl9pPr>
      <a:defRPr sz="800">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0876" autoAdjust="0"/>
  </p:normalViewPr>
  <p:slideViewPr>
    <p:cSldViewPr snapToGrid="0">
      <p:cViewPr varScale="1">
        <p:scale>
          <a:sx n="119" d="100"/>
          <a:sy n="119" d="100"/>
        </p:scale>
        <p:origin x="137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199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EF244A6-2EE5-455E-BC03-715B5F7070C2}" type="datetimeFigureOut">
              <a:rPr lang="en-US" smtClean="0"/>
              <a:t>2/2/2017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6D2435-636C-4BF8-B2CC-52D5C96DB196}" type="slidenum">
              <a:rPr lang="en-US" smtClean="0"/>
              <a:t>‹#›</a:t>
            </a:fld>
            <a:endParaRPr lang="en-US" dirty="0"/>
          </a:p>
        </p:txBody>
      </p:sp>
    </p:spTree>
    <p:extLst>
      <p:ext uri="{BB962C8B-B14F-4D97-AF65-F5344CB8AC3E}">
        <p14:creationId xmlns:p14="http://schemas.microsoft.com/office/powerpoint/2010/main" val="2408030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dirty="0"/>
          </a:p>
        </p:txBody>
      </p:sp>
      <p:sp>
        <p:nvSpPr>
          <p:cNvPr id="40" name="Shape 40"/>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3603172076"/>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7562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385888" y="439738"/>
            <a:ext cx="4230687" cy="3171825"/>
          </a:xfrm>
          <a:prstGeom prst="rect">
            <a:avLst/>
          </a:prstGeom>
        </p:spPr>
        <p:txBody>
          <a:bodyPr/>
          <a:lstStyle/>
          <a:p>
            <a:pPr lvl="0"/>
            <a:endParaRPr dirty="0"/>
          </a:p>
        </p:txBody>
      </p:sp>
      <p:sp>
        <p:nvSpPr>
          <p:cNvPr id="136" name="Shape 136"/>
          <p:cNvSpPr>
            <a:spLocks noGrp="1"/>
          </p:cNvSpPr>
          <p:nvPr>
            <p:ph type="body" sz="quarter" idx="1"/>
          </p:nvPr>
        </p:nvSpPr>
        <p:spPr>
          <a:xfrm>
            <a:off x="267063" y="3925147"/>
            <a:ext cx="6468856" cy="4674023"/>
          </a:xfrm>
          <a:prstGeom prst="rect">
            <a:avLst/>
          </a:prstGeom>
        </p:spPr>
        <p:txBody>
          <a:bodyPr/>
          <a:lstStyle/>
          <a:p>
            <a:pPr marL="232943" indent="-232943" defTabSz="931774">
              <a:lnSpc>
                <a:spcPct val="100000"/>
              </a:lnSpc>
              <a:spcBef>
                <a:spcPts val="510"/>
              </a:spcBef>
              <a:buSzPct val="100000"/>
              <a:buChar char="•"/>
              <a:defRPr sz="1800"/>
            </a:pPr>
            <a:r>
              <a:rPr sz="1600" dirty="0">
                <a:latin typeface="Calibri"/>
                <a:ea typeface="Calibri"/>
                <a:cs typeface="Calibri"/>
                <a:sym typeface="Calibri"/>
              </a:rPr>
              <a:t>To prevent the a “loss of learning” we believe that a Center of Excellence must be created.</a:t>
            </a:r>
          </a:p>
          <a:p>
            <a:pPr marL="232943" indent="-232943" defTabSz="931774">
              <a:lnSpc>
                <a:spcPct val="100000"/>
              </a:lnSpc>
              <a:spcBef>
                <a:spcPts val="510"/>
              </a:spcBef>
              <a:buSzPct val="100000"/>
              <a:buChar char="•"/>
              <a:defRPr sz="1800"/>
            </a:pPr>
            <a:r>
              <a:rPr sz="1600" dirty="0">
                <a:latin typeface="Calibri"/>
                <a:ea typeface="Calibri"/>
                <a:cs typeface="Calibri"/>
                <a:sym typeface="Calibri"/>
              </a:rPr>
              <a:t>Is not limited to public agencies, but could attract light duty to heavy duty trucking</a:t>
            </a:r>
          </a:p>
          <a:p>
            <a:pPr marL="698830" lvl="1" indent="-232943" defTabSz="931774">
              <a:lnSpc>
                <a:spcPct val="100000"/>
              </a:lnSpc>
              <a:spcBef>
                <a:spcPts val="510"/>
              </a:spcBef>
              <a:buSzPct val="100000"/>
              <a:buChar char="•"/>
              <a:defRPr sz="1800"/>
            </a:pPr>
            <a:r>
              <a:rPr sz="1600" dirty="0">
                <a:latin typeface="Calibri"/>
                <a:ea typeface="Calibri"/>
                <a:cs typeface="Calibri"/>
                <a:sym typeface="Calibri"/>
              </a:rPr>
              <a:t>Training courses</a:t>
            </a:r>
          </a:p>
          <a:p>
            <a:pPr marL="698830" lvl="1" indent="-232943" defTabSz="931774">
              <a:lnSpc>
                <a:spcPct val="100000"/>
              </a:lnSpc>
              <a:spcBef>
                <a:spcPts val="510"/>
              </a:spcBef>
              <a:buSzPct val="100000"/>
              <a:buChar char="•"/>
              <a:defRPr sz="1800"/>
            </a:pPr>
            <a:r>
              <a:rPr sz="1600" dirty="0">
                <a:latin typeface="Calibri"/>
                <a:ea typeface="Calibri"/>
                <a:cs typeface="Calibri"/>
                <a:sym typeface="Calibri"/>
              </a:rPr>
              <a:t>Sales meetings, etc</a:t>
            </a:r>
          </a:p>
          <a:p>
            <a:pPr marL="232943" indent="-232943" defTabSz="931774">
              <a:lnSpc>
                <a:spcPct val="100000"/>
              </a:lnSpc>
              <a:spcBef>
                <a:spcPts val="510"/>
              </a:spcBef>
              <a:buSzPct val="100000"/>
              <a:buChar char="•"/>
              <a:defRPr sz="1800"/>
            </a:pPr>
            <a:r>
              <a:rPr sz="1600" dirty="0">
                <a:latin typeface="Calibri"/>
                <a:ea typeface="Calibri"/>
                <a:cs typeface="Calibri"/>
                <a:sym typeface="Calibri"/>
              </a:rPr>
              <a:t>Significant investments have been made and are planned</a:t>
            </a:r>
          </a:p>
          <a:p>
            <a:pPr marL="698830" lvl="1" indent="-232943" defTabSz="931774">
              <a:lnSpc>
                <a:spcPct val="100000"/>
              </a:lnSpc>
              <a:spcBef>
                <a:spcPts val="510"/>
              </a:spcBef>
              <a:buSzPct val="100000"/>
              <a:buChar char="•"/>
              <a:defRPr sz="1800"/>
            </a:pPr>
            <a:r>
              <a:rPr sz="1600" dirty="0">
                <a:latin typeface="Calibri"/>
                <a:ea typeface="Calibri"/>
                <a:cs typeface="Calibri"/>
                <a:sym typeface="Calibri"/>
              </a:rPr>
              <a:t>We need to educate our industry on procurement and team collaboration strategies</a:t>
            </a:r>
          </a:p>
          <a:p>
            <a:pPr marL="232943" indent="-232943" defTabSz="931774">
              <a:lnSpc>
                <a:spcPct val="100000"/>
              </a:lnSpc>
              <a:spcBef>
                <a:spcPts val="510"/>
              </a:spcBef>
              <a:buSzPct val="100000"/>
              <a:buChar char="•"/>
              <a:defRPr sz="1800"/>
            </a:pPr>
            <a:r>
              <a:rPr sz="1600" dirty="0">
                <a:latin typeface="Calibri"/>
                <a:ea typeface="Calibri"/>
                <a:cs typeface="Calibri"/>
                <a:sym typeface="Calibri"/>
              </a:rPr>
              <a:t>The Center of Excellence is a site where those investments can be preserved and disseminated.</a:t>
            </a:r>
          </a:p>
          <a:p>
            <a:pPr marL="698830" lvl="1" indent="-232943" defTabSz="931774">
              <a:lnSpc>
                <a:spcPct val="100000"/>
              </a:lnSpc>
              <a:spcBef>
                <a:spcPts val="510"/>
              </a:spcBef>
              <a:buSzPct val="100000"/>
              <a:buChar char="•"/>
              <a:defRPr sz="1800"/>
            </a:pPr>
            <a:r>
              <a:rPr sz="1600" dirty="0">
                <a:latin typeface="Calibri"/>
                <a:ea typeface="Calibri"/>
                <a:cs typeface="Calibri"/>
                <a:sym typeface="Calibri"/>
              </a:rPr>
              <a:t>Acquisition and in-service management</a:t>
            </a:r>
          </a:p>
          <a:p>
            <a:pPr marL="698830" lvl="1" indent="-232943" defTabSz="931774">
              <a:lnSpc>
                <a:spcPct val="100000"/>
              </a:lnSpc>
              <a:spcBef>
                <a:spcPts val="510"/>
              </a:spcBef>
              <a:buSzPct val="100000"/>
              <a:buChar char="•"/>
              <a:defRPr sz="1800"/>
            </a:pPr>
            <a:r>
              <a:rPr sz="1600" dirty="0">
                <a:latin typeface="Calibri"/>
                <a:ea typeface="Calibri"/>
                <a:cs typeface="Calibri"/>
                <a:sym typeface="Calibri"/>
              </a:rPr>
              <a:t>Prevents duplication of efforts</a:t>
            </a:r>
          </a:p>
          <a:p>
            <a:pPr marL="698830" lvl="1" indent="-232943" defTabSz="931774">
              <a:lnSpc>
                <a:spcPct val="100000"/>
              </a:lnSpc>
              <a:spcBef>
                <a:spcPts val="510"/>
              </a:spcBef>
              <a:buSzPct val="100000"/>
              <a:buChar char="•"/>
              <a:defRPr sz="1800"/>
            </a:pPr>
            <a:r>
              <a:rPr sz="1600" dirty="0">
                <a:latin typeface="Calibri"/>
                <a:ea typeface="Calibri"/>
                <a:cs typeface="Calibri"/>
                <a:sym typeface="Calibri"/>
              </a:rPr>
              <a:t>Is not limited to Hydrogen, but can be used for all other alternative and emerging energy technologies</a:t>
            </a:r>
          </a:p>
        </p:txBody>
      </p:sp>
    </p:spTree>
    <p:extLst>
      <p:ext uri="{BB962C8B-B14F-4D97-AF65-F5344CB8AC3E}">
        <p14:creationId xmlns:p14="http://schemas.microsoft.com/office/powerpoint/2010/main" val="2024925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385888" y="439738"/>
            <a:ext cx="4230687" cy="3171825"/>
          </a:xfrm>
          <a:prstGeom prst="rect">
            <a:avLst/>
          </a:prstGeom>
        </p:spPr>
        <p:txBody>
          <a:bodyPr/>
          <a:lstStyle/>
          <a:p>
            <a:pPr lvl="0"/>
            <a:endParaRPr dirty="0"/>
          </a:p>
        </p:txBody>
      </p:sp>
      <p:sp>
        <p:nvSpPr>
          <p:cNvPr id="136" name="Shape 136"/>
          <p:cNvSpPr>
            <a:spLocks noGrp="1"/>
          </p:cNvSpPr>
          <p:nvPr>
            <p:ph type="body" sz="quarter" idx="1"/>
          </p:nvPr>
        </p:nvSpPr>
        <p:spPr>
          <a:xfrm>
            <a:off x="267063" y="3925147"/>
            <a:ext cx="6468856" cy="4674023"/>
          </a:xfrm>
          <a:prstGeom prst="rect">
            <a:avLst/>
          </a:prstGeom>
        </p:spPr>
        <p:txBody>
          <a:bodyPr/>
          <a:lstStyle/>
          <a:p>
            <a:pPr marL="0" indent="0" defTabSz="931774">
              <a:lnSpc>
                <a:spcPct val="100000"/>
              </a:lnSpc>
              <a:spcBef>
                <a:spcPts val="510"/>
              </a:spcBef>
              <a:buSzPct val="100000"/>
              <a:buNone/>
              <a:defRPr sz="1800"/>
            </a:pPr>
            <a:r>
              <a:rPr lang="en-US" sz="1600" dirty="0" smtClean="0">
                <a:latin typeface="Calibri"/>
                <a:ea typeface="Calibri"/>
                <a:cs typeface="Calibri"/>
                <a:sym typeface="Calibri"/>
              </a:rPr>
              <a:t>AQIP:</a:t>
            </a:r>
            <a:r>
              <a:rPr lang="en-US" sz="1600" baseline="0" dirty="0" smtClean="0">
                <a:latin typeface="Calibri"/>
                <a:ea typeface="Calibri"/>
                <a:cs typeface="Calibri"/>
                <a:sym typeface="Calibri"/>
              </a:rPr>
              <a:t> (5) Hydrogen Buses &amp; Hydrogen Station</a:t>
            </a:r>
            <a:r>
              <a:rPr lang="en-US" sz="1600" baseline="0" dirty="0">
                <a:latin typeface="Calibri"/>
                <a:ea typeface="Calibri"/>
                <a:cs typeface="Calibri"/>
                <a:sym typeface="Calibri"/>
              </a:rPr>
              <a:t> </a:t>
            </a:r>
            <a:r>
              <a:rPr lang="en-US" sz="1600" baseline="0" dirty="0" smtClean="0">
                <a:latin typeface="Calibri"/>
                <a:ea typeface="Calibri"/>
                <a:cs typeface="Calibri"/>
                <a:sym typeface="Calibri"/>
              </a:rPr>
              <a:t>with a funded amount of $12,213,200.  SunLine will be using a Proton Exchange Membrane (PEM) style electrolyzer.</a:t>
            </a:r>
          </a:p>
          <a:p>
            <a:pPr marL="0" indent="0" defTabSz="931774">
              <a:lnSpc>
                <a:spcPct val="100000"/>
              </a:lnSpc>
              <a:spcBef>
                <a:spcPts val="510"/>
              </a:spcBef>
              <a:buSzPct val="100000"/>
              <a:buNone/>
              <a:defRPr sz="1800"/>
            </a:pPr>
            <a:endParaRPr lang="en-US" sz="1600" baseline="0" dirty="0" smtClean="0">
              <a:latin typeface="Calibri"/>
              <a:ea typeface="Calibri"/>
              <a:cs typeface="Calibri"/>
              <a:sym typeface="Calibri"/>
            </a:endParaRPr>
          </a:p>
          <a:p>
            <a:pPr marL="0" indent="0" defTabSz="931774">
              <a:lnSpc>
                <a:spcPct val="100000"/>
              </a:lnSpc>
              <a:spcBef>
                <a:spcPts val="510"/>
              </a:spcBef>
              <a:buSzPct val="100000"/>
              <a:buNone/>
              <a:defRPr sz="1800"/>
            </a:pPr>
            <a:r>
              <a:rPr lang="en-US" sz="1600" baseline="0" dirty="0" smtClean="0">
                <a:latin typeface="Calibri"/>
                <a:ea typeface="Calibri"/>
                <a:cs typeface="Calibri"/>
                <a:sym typeface="Calibri"/>
              </a:rPr>
              <a:t>New Operations Facility with a (3) phase with a funding for a total of $9,168,000</a:t>
            </a:r>
          </a:p>
          <a:p>
            <a:pPr marL="0" indent="0" defTabSz="931774">
              <a:lnSpc>
                <a:spcPct val="100000"/>
              </a:lnSpc>
              <a:spcBef>
                <a:spcPts val="510"/>
              </a:spcBef>
              <a:buSzPct val="100000"/>
              <a:buNone/>
              <a:defRPr sz="1800"/>
            </a:pPr>
            <a:endParaRPr lang="en-US" sz="1600" baseline="0" dirty="0" smtClean="0">
              <a:latin typeface="Calibri"/>
              <a:ea typeface="Calibri"/>
              <a:cs typeface="Calibri"/>
              <a:sym typeface="Calibri"/>
            </a:endParaRPr>
          </a:p>
          <a:p>
            <a:pPr marL="0" indent="0" defTabSz="931774">
              <a:lnSpc>
                <a:spcPct val="100000"/>
              </a:lnSpc>
              <a:spcBef>
                <a:spcPts val="510"/>
              </a:spcBef>
              <a:buSzPct val="100000"/>
              <a:buNone/>
              <a:defRPr sz="1800"/>
            </a:pPr>
            <a:r>
              <a:rPr lang="en-US" sz="1600" baseline="0" dirty="0" smtClean="0">
                <a:latin typeface="Calibri"/>
                <a:ea typeface="Calibri"/>
                <a:cs typeface="Calibri"/>
                <a:sym typeface="Calibri"/>
              </a:rPr>
              <a:t>(5) Hydrogen Fuel Cell Buses (LoNo) with a funding amount of $13,103,860   </a:t>
            </a:r>
          </a:p>
          <a:p>
            <a:pPr marL="0" indent="0" defTabSz="931774">
              <a:lnSpc>
                <a:spcPct val="100000"/>
              </a:lnSpc>
              <a:spcBef>
                <a:spcPts val="510"/>
              </a:spcBef>
              <a:buSzPct val="100000"/>
              <a:buNone/>
              <a:defRPr sz="1800"/>
            </a:pPr>
            <a:endParaRPr lang="en-US" sz="1600" baseline="0" dirty="0" smtClean="0">
              <a:latin typeface="Calibri"/>
              <a:ea typeface="Calibri"/>
              <a:cs typeface="Calibri"/>
              <a:sym typeface="Calibri"/>
            </a:endParaRPr>
          </a:p>
          <a:p>
            <a:pPr marL="0" indent="0" defTabSz="931774">
              <a:lnSpc>
                <a:spcPct val="100000"/>
              </a:lnSpc>
              <a:spcBef>
                <a:spcPts val="510"/>
              </a:spcBef>
              <a:buSzPct val="100000"/>
              <a:buNone/>
              <a:defRPr sz="1800"/>
            </a:pPr>
            <a:r>
              <a:rPr lang="en-US" sz="1600" baseline="0" dirty="0" smtClean="0">
                <a:latin typeface="Calibri"/>
                <a:ea typeface="Calibri"/>
                <a:cs typeface="Calibri"/>
                <a:sym typeface="Calibri"/>
              </a:rPr>
              <a:t>Transportation Demand Management (Vanpool) with a total funded amount of $1,990,000</a:t>
            </a:r>
          </a:p>
          <a:p>
            <a:pPr marL="0" indent="0" defTabSz="931774">
              <a:lnSpc>
                <a:spcPct val="100000"/>
              </a:lnSpc>
              <a:spcBef>
                <a:spcPts val="510"/>
              </a:spcBef>
              <a:buSzPct val="100000"/>
              <a:buNone/>
              <a:defRPr sz="1800"/>
            </a:pPr>
            <a:endParaRPr lang="en-US" sz="1600" baseline="0" dirty="0" smtClean="0">
              <a:latin typeface="Calibri"/>
              <a:ea typeface="Calibri"/>
              <a:cs typeface="Calibri"/>
              <a:sym typeface="Calibri"/>
            </a:endParaRPr>
          </a:p>
          <a:p>
            <a:pPr marL="0" indent="0" defTabSz="931774">
              <a:lnSpc>
                <a:spcPct val="100000"/>
              </a:lnSpc>
              <a:spcBef>
                <a:spcPts val="510"/>
              </a:spcBef>
              <a:buSzPct val="100000"/>
              <a:buNone/>
              <a:defRPr sz="1800"/>
            </a:pPr>
            <a:r>
              <a:rPr lang="en-US" sz="1600" baseline="0" dirty="0" smtClean="0">
                <a:latin typeface="Calibri"/>
                <a:ea typeface="Calibri"/>
                <a:cs typeface="Calibri"/>
                <a:sym typeface="Calibri"/>
              </a:rPr>
              <a:t>Battery Dominant Fuel Cell Bus with total funded amount of $5,151,307</a:t>
            </a:r>
          </a:p>
          <a:p>
            <a:pPr marL="0" indent="0" defTabSz="931774">
              <a:lnSpc>
                <a:spcPct val="100000"/>
              </a:lnSpc>
              <a:spcBef>
                <a:spcPts val="510"/>
              </a:spcBef>
              <a:buSzPct val="100000"/>
              <a:buNone/>
              <a:defRPr sz="1800"/>
            </a:pPr>
            <a:endParaRPr lang="en-US" sz="1600" baseline="0" dirty="0" smtClean="0">
              <a:latin typeface="Calibri"/>
              <a:ea typeface="Calibri"/>
              <a:cs typeface="Calibri"/>
              <a:sym typeface="Calibri"/>
            </a:endParaRPr>
          </a:p>
          <a:p>
            <a:pPr marL="0" indent="0" defTabSz="931774">
              <a:lnSpc>
                <a:spcPct val="100000"/>
              </a:lnSpc>
              <a:spcBef>
                <a:spcPts val="510"/>
              </a:spcBef>
              <a:buSzPct val="100000"/>
              <a:buNone/>
              <a:defRPr sz="1800"/>
            </a:pPr>
            <a:r>
              <a:rPr lang="en-US" sz="1600" baseline="0" dirty="0" smtClean="0">
                <a:latin typeface="Calibri"/>
                <a:ea typeface="Calibri"/>
                <a:cs typeface="Calibri"/>
                <a:sym typeface="Calibri"/>
              </a:rPr>
              <a:t>(4) Zero Emission Buses recently awarded from California State Transportation Agency (CalSTA)</a:t>
            </a:r>
          </a:p>
          <a:p>
            <a:pPr marL="0" indent="0" defTabSz="931774">
              <a:lnSpc>
                <a:spcPct val="100000"/>
              </a:lnSpc>
              <a:spcBef>
                <a:spcPts val="510"/>
              </a:spcBef>
              <a:buSzPct val="100000"/>
              <a:buNone/>
              <a:defRPr sz="1800"/>
            </a:pPr>
            <a:endParaRPr lang="en-US" sz="1600" baseline="0" dirty="0" smtClean="0">
              <a:latin typeface="Calibri"/>
              <a:ea typeface="Calibri"/>
              <a:cs typeface="Calibri"/>
              <a:sym typeface="Calibri"/>
            </a:endParaRPr>
          </a:p>
          <a:p>
            <a:pPr marL="0" indent="0" defTabSz="931774">
              <a:lnSpc>
                <a:spcPct val="100000"/>
              </a:lnSpc>
              <a:spcBef>
                <a:spcPts val="510"/>
              </a:spcBef>
              <a:buSzPct val="100000"/>
              <a:buNone/>
              <a:defRPr sz="1800"/>
            </a:pPr>
            <a:r>
              <a:rPr lang="en-US" sz="1600" baseline="0" dirty="0" smtClean="0">
                <a:latin typeface="Calibri"/>
                <a:ea typeface="Calibri"/>
                <a:cs typeface="Calibri"/>
                <a:sym typeface="Calibri"/>
              </a:rPr>
              <a:t>Maintenance Facility for Zero Emission Vehicles.  It will serve two purposes 1.) effectively maintain SunLine’s Line 20 Zero Emission Buses and 2.) to provide an interactive learning center for Zero Emission Buses maintenance, known as the SunLine Center of Excellence in Zero Emission Technology; this will help support maintenance and workforce training.</a:t>
            </a:r>
          </a:p>
          <a:p>
            <a:pPr marL="0" indent="0" defTabSz="931774">
              <a:lnSpc>
                <a:spcPct val="100000"/>
              </a:lnSpc>
              <a:spcBef>
                <a:spcPts val="510"/>
              </a:spcBef>
              <a:buSzPct val="100000"/>
              <a:buNone/>
              <a:defRPr sz="1800"/>
            </a:pPr>
            <a:endParaRPr lang="en-US" sz="1600" baseline="0" dirty="0" smtClean="0">
              <a:latin typeface="Calibri"/>
              <a:ea typeface="Calibri"/>
              <a:cs typeface="Calibri"/>
              <a:sym typeface="Calibri"/>
            </a:endParaRPr>
          </a:p>
          <a:p>
            <a:pPr marL="0" indent="0" defTabSz="931774">
              <a:lnSpc>
                <a:spcPct val="100000"/>
              </a:lnSpc>
              <a:spcBef>
                <a:spcPts val="510"/>
              </a:spcBef>
              <a:buSzPct val="100000"/>
              <a:buNone/>
              <a:defRPr sz="1800"/>
            </a:pPr>
            <a:r>
              <a:rPr lang="en-US" sz="1600" baseline="0" dirty="0" smtClean="0">
                <a:latin typeface="Calibri"/>
                <a:ea typeface="Calibri"/>
                <a:cs typeface="Calibri"/>
                <a:sym typeface="Calibri"/>
              </a:rPr>
              <a:t>With a estimated total funding of $43,314,422 for projects mentioned.</a:t>
            </a:r>
          </a:p>
          <a:p>
            <a:pPr marL="0" indent="0" defTabSz="931774">
              <a:lnSpc>
                <a:spcPct val="100000"/>
              </a:lnSpc>
              <a:spcBef>
                <a:spcPts val="510"/>
              </a:spcBef>
              <a:buSzPct val="100000"/>
              <a:buNone/>
              <a:defRPr sz="1800"/>
            </a:pPr>
            <a:endParaRPr lang="en-US" sz="1600" baseline="0" dirty="0" smtClean="0">
              <a:latin typeface="Calibri"/>
              <a:ea typeface="Calibri"/>
              <a:cs typeface="Calibri"/>
              <a:sym typeface="Calibri"/>
            </a:endParaRPr>
          </a:p>
          <a:p>
            <a:pPr marL="0" indent="0" defTabSz="931774">
              <a:lnSpc>
                <a:spcPct val="100000"/>
              </a:lnSpc>
              <a:spcBef>
                <a:spcPts val="510"/>
              </a:spcBef>
              <a:buSzPct val="100000"/>
              <a:buNone/>
              <a:defRPr sz="1800"/>
            </a:pPr>
            <a:endParaRPr lang="en-US" sz="1600" baseline="0" dirty="0" smtClean="0">
              <a:latin typeface="Calibri"/>
              <a:ea typeface="Calibri"/>
              <a:cs typeface="Calibri"/>
              <a:sym typeface="Calibri"/>
            </a:endParaRPr>
          </a:p>
        </p:txBody>
      </p:sp>
    </p:spTree>
    <p:extLst>
      <p:ext uri="{BB962C8B-B14F-4D97-AF65-F5344CB8AC3E}">
        <p14:creationId xmlns:p14="http://schemas.microsoft.com/office/powerpoint/2010/main" val="429403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a:xfrm>
            <a:off x="4059181" y="8977134"/>
            <a:ext cx="3105348" cy="474207"/>
          </a:xfrm>
          <a:prstGeom prst="rect">
            <a:avLst/>
          </a:prstGeom>
        </p:spPr>
        <p:txBody>
          <a:bodyPr lIns="93177" tIns="46589" rIns="93177" bIns="46589"/>
          <a:lstStyle/>
          <a:p>
            <a:fld id="{74510033-DDDB-4F5D-956A-80232A32CE61}" type="slidenum">
              <a:rPr lang="en-US" smtClean="0"/>
              <a:t>13</a:t>
            </a:fld>
            <a:endParaRPr lang="en-US" dirty="0"/>
          </a:p>
        </p:txBody>
      </p:sp>
    </p:spTree>
    <p:extLst>
      <p:ext uri="{BB962C8B-B14F-4D97-AF65-F5344CB8AC3E}">
        <p14:creationId xmlns:p14="http://schemas.microsoft.com/office/powerpoint/2010/main" val="2433026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65"/>
          <p:cNvSpPr>
            <a:spLocks noGrp="1" noRot="1" noChangeAspect="1" noTextEdit="1"/>
          </p:cNvSpPr>
          <p:nvPr>
            <p:ph type="sldImg"/>
          </p:nvPr>
        </p:nvSpPr>
        <p:spPr bwMode="auto">
          <a:xfrm>
            <a:off x="2020888" y="138113"/>
            <a:ext cx="3471862" cy="2603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hape 66"/>
          <p:cNvSpPr>
            <a:spLocks noGrp="1"/>
          </p:cNvSpPr>
          <p:nvPr>
            <p:ph type="body" sz="quarter" idx="1"/>
          </p:nvPr>
        </p:nvSpPr>
        <p:spPr bwMode="auto">
          <a:xfrm>
            <a:off x="790575" y="2900363"/>
            <a:ext cx="5140325" cy="6215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smtClean="0"/>
              <a:t>SunLine operates 14 local, 1 express and l and one commuter line to riverside</a:t>
            </a:r>
          </a:p>
          <a:p>
            <a:endParaRPr lang="en-US" altLang="en-US" sz="1800" dirty="0" smtClean="0"/>
          </a:p>
          <a:p>
            <a:r>
              <a:rPr lang="en-US" altLang="en-US" sz="1800" dirty="0" smtClean="0"/>
              <a:t>We move over 4 million riders annually</a:t>
            </a:r>
          </a:p>
          <a:p>
            <a:endParaRPr lang="en-US" altLang="en-US" sz="1800" dirty="0" smtClean="0"/>
          </a:p>
          <a:p>
            <a:r>
              <a:rPr lang="en-US" altLang="en-US" sz="1800" dirty="0" smtClean="0"/>
              <a:t>We provide jobs to 315 the Coachella Valley</a:t>
            </a:r>
          </a:p>
          <a:p>
            <a:endParaRPr lang="en-US" altLang="en-US" sz="1800" dirty="0" smtClean="0"/>
          </a:p>
          <a:p>
            <a:r>
              <a:rPr lang="en-US" altLang="en-US" sz="1800" dirty="0" smtClean="0"/>
              <a:t>SunLine regulates the Taxi's in the Valley</a:t>
            </a:r>
          </a:p>
          <a:p>
            <a:r>
              <a:rPr lang="en-US" altLang="en-US" sz="1800" dirty="0" smtClean="0"/>
              <a:t>and sells both Compressed Natural Gas and Hydrogen which raises nearly 1 million annually to be reinvested in transit services</a:t>
            </a:r>
          </a:p>
        </p:txBody>
      </p:sp>
    </p:spTree>
    <p:extLst>
      <p:ext uri="{BB962C8B-B14F-4D97-AF65-F5344CB8AC3E}">
        <p14:creationId xmlns:p14="http://schemas.microsoft.com/office/powerpoint/2010/main" val="2209220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rgbClr val="003399"/>
                </a:solidFill>
                <a:latin typeface="Arial" panose="020B0604020202020204" pitchFamily="34" charset="0"/>
                <a:cs typeface="Arial" panose="020B0604020202020204" pitchFamily="34" charset="0"/>
              </a:defRPr>
            </a:lvl1pPr>
            <a:lvl2pPr marL="742950" indent="-285750">
              <a:defRPr sz="800">
                <a:solidFill>
                  <a:srgbClr val="003399"/>
                </a:solidFill>
                <a:latin typeface="Arial" panose="020B0604020202020204" pitchFamily="34" charset="0"/>
                <a:cs typeface="Arial" panose="020B0604020202020204" pitchFamily="34" charset="0"/>
              </a:defRPr>
            </a:lvl2pPr>
            <a:lvl3pPr marL="1143000" indent="-228600">
              <a:defRPr sz="800">
                <a:solidFill>
                  <a:srgbClr val="003399"/>
                </a:solidFill>
                <a:latin typeface="Arial" panose="020B0604020202020204" pitchFamily="34" charset="0"/>
                <a:cs typeface="Arial" panose="020B0604020202020204" pitchFamily="34" charset="0"/>
              </a:defRPr>
            </a:lvl3pPr>
            <a:lvl4pPr marL="1600200" indent="-228600">
              <a:defRPr sz="800">
                <a:solidFill>
                  <a:srgbClr val="003399"/>
                </a:solidFill>
                <a:latin typeface="Arial" panose="020B0604020202020204" pitchFamily="34" charset="0"/>
                <a:cs typeface="Arial" panose="020B0604020202020204" pitchFamily="34" charset="0"/>
              </a:defRPr>
            </a:lvl4pPr>
            <a:lvl5pPr marL="2057400" indent="-228600">
              <a:defRPr sz="8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rgbClr val="003399"/>
                </a:solidFill>
                <a:latin typeface="Arial" panose="020B0604020202020204" pitchFamily="34" charset="0"/>
                <a:cs typeface="Arial" panose="020B0604020202020204" pitchFamily="34" charset="0"/>
              </a:defRPr>
            </a:lvl9pPr>
          </a:lstStyle>
          <a:p>
            <a:fld id="{DD033375-A243-4748-A9EC-924F567D6E4C}" type="slidenum">
              <a:rPr lang="en-US" altLang="en-US" sz="1200" smtClean="0"/>
              <a:pPr/>
              <a:t>3</a:t>
            </a:fld>
            <a:endParaRPr lang="en-US" altLang="en-US" sz="1200" dirty="0" smtClean="0"/>
          </a:p>
        </p:txBody>
      </p:sp>
    </p:spTree>
    <p:extLst>
      <p:ext uri="{BB962C8B-B14F-4D97-AF65-F5344CB8AC3E}">
        <p14:creationId xmlns:p14="http://schemas.microsoft.com/office/powerpoint/2010/main" val="234748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rgbClr val="003399"/>
                </a:solidFill>
                <a:latin typeface="Arial" panose="020B0604020202020204" pitchFamily="34" charset="0"/>
                <a:cs typeface="Arial" panose="020B0604020202020204" pitchFamily="34" charset="0"/>
              </a:defRPr>
            </a:lvl1pPr>
            <a:lvl2pPr marL="742950" indent="-285750">
              <a:defRPr sz="800">
                <a:solidFill>
                  <a:srgbClr val="003399"/>
                </a:solidFill>
                <a:latin typeface="Arial" panose="020B0604020202020204" pitchFamily="34" charset="0"/>
                <a:cs typeface="Arial" panose="020B0604020202020204" pitchFamily="34" charset="0"/>
              </a:defRPr>
            </a:lvl2pPr>
            <a:lvl3pPr marL="1143000" indent="-228600">
              <a:defRPr sz="800">
                <a:solidFill>
                  <a:srgbClr val="003399"/>
                </a:solidFill>
                <a:latin typeface="Arial" panose="020B0604020202020204" pitchFamily="34" charset="0"/>
                <a:cs typeface="Arial" panose="020B0604020202020204" pitchFamily="34" charset="0"/>
              </a:defRPr>
            </a:lvl3pPr>
            <a:lvl4pPr marL="1600200" indent="-228600">
              <a:defRPr sz="800">
                <a:solidFill>
                  <a:srgbClr val="003399"/>
                </a:solidFill>
                <a:latin typeface="Arial" panose="020B0604020202020204" pitchFamily="34" charset="0"/>
                <a:cs typeface="Arial" panose="020B0604020202020204" pitchFamily="34" charset="0"/>
              </a:defRPr>
            </a:lvl4pPr>
            <a:lvl5pPr marL="2057400" indent="-228600">
              <a:defRPr sz="8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rgbClr val="003399"/>
                </a:solidFill>
                <a:latin typeface="Arial" panose="020B0604020202020204" pitchFamily="34" charset="0"/>
                <a:cs typeface="Arial" panose="020B0604020202020204" pitchFamily="34" charset="0"/>
              </a:defRPr>
            </a:lvl9pPr>
          </a:lstStyle>
          <a:p>
            <a:fld id="{DD033375-A243-4748-A9EC-924F567D6E4C}" type="slidenum">
              <a:rPr lang="en-US" altLang="en-US" sz="1200" smtClean="0"/>
              <a:pPr/>
              <a:t>4</a:t>
            </a:fld>
            <a:endParaRPr lang="en-US" altLang="en-US" sz="1200" dirty="0" smtClean="0"/>
          </a:p>
        </p:txBody>
      </p:sp>
    </p:spTree>
    <p:extLst>
      <p:ext uri="{BB962C8B-B14F-4D97-AF65-F5344CB8AC3E}">
        <p14:creationId xmlns:p14="http://schemas.microsoft.com/office/powerpoint/2010/main" val="271569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776413" y="254000"/>
            <a:ext cx="3457575" cy="2592388"/>
          </a:xfrm>
          <a:prstGeom prst="rect">
            <a:avLst/>
          </a:prstGeom>
        </p:spPr>
        <p:txBody>
          <a:bodyPr/>
          <a:lstStyle/>
          <a:p>
            <a:pPr lvl="0"/>
            <a:endParaRPr dirty="0"/>
          </a:p>
        </p:txBody>
      </p:sp>
      <p:sp>
        <p:nvSpPr>
          <p:cNvPr id="110" name="Shape 110"/>
          <p:cNvSpPr>
            <a:spLocks noGrp="1"/>
          </p:cNvSpPr>
          <p:nvPr>
            <p:ph type="body" sz="quarter" idx="1"/>
          </p:nvPr>
        </p:nvSpPr>
        <p:spPr>
          <a:xfrm>
            <a:off x="934719" y="2921726"/>
            <a:ext cx="5140960" cy="6193911"/>
          </a:xfrm>
          <a:prstGeom prst="rect">
            <a:avLst/>
          </a:prstGeom>
        </p:spPr>
        <p:txBody>
          <a:bodyPr/>
          <a:lstStyle/>
          <a:p>
            <a:pPr marL="232943" indent="-232943" defTabSz="931774">
              <a:lnSpc>
                <a:spcPct val="100000"/>
              </a:lnSpc>
              <a:spcBef>
                <a:spcPts val="510"/>
              </a:spcBef>
              <a:buSzPct val="100000"/>
              <a:buChar char="•"/>
              <a:defRPr sz="1800"/>
            </a:pPr>
            <a:endParaRPr sz="1600" dirty="0">
              <a:latin typeface="Calibri"/>
              <a:ea typeface="Calibri"/>
              <a:cs typeface="Calibri"/>
              <a:sym typeface="Calibri"/>
            </a:endParaRPr>
          </a:p>
        </p:txBody>
      </p:sp>
    </p:spTree>
    <p:extLst>
      <p:ext uri="{BB962C8B-B14F-4D97-AF65-F5344CB8AC3E}">
        <p14:creationId xmlns:p14="http://schemas.microsoft.com/office/powerpoint/2010/main" val="420991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776413" y="254000"/>
            <a:ext cx="3457575" cy="2592388"/>
          </a:xfrm>
          <a:prstGeom prst="rect">
            <a:avLst/>
          </a:prstGeom>
        </p:spPr>
        <p:txBody>
          <a:bodyPr/>
          <a:lstStyle/>
          <a:p>
            <a:pPr lvl="0"/>
            <a:endParaRPr dirty="0"/>
          </a:p>
        </p:txBody>
      </p:sp>
      <p:sp>
        <p:nvSpPr>
          <p:cNvPr id="110" name="Shape 110"/>
          <p:cNvSpPr>
            <a:spLocks noGrp="1"/>
          </p:cNvSpPr>
          <p:nvPr>
            <p:ph type="body" sz="quarter" idx="1"/>
          </p:nvPr>
        </p:nvSpPr>
        <p:spPr>
          <a:xfrm>
            <a:off x="934719" y="2921726"/>
            <a:ext cx="5140960" cy="6193911"/>
          </a:xfrm>
          <a:prstGeom prst="rect">
            <a:avLst/>
          </a:prstGeom>
        </p:spPr>
        <p:txBody>
          <a:bodyPr/>
          <a:lstStyle/>
          <a:p>
            <a:pPr marL="232943" indent="-232943" defTabSz="931774">
              <a:lnSpc>
                <a:spcPct val="100000"/>
              </a:lnSpc>
              <a:spcBef>
                <a:spcPts val="510"/>
              </a:spcBef>
              <a:buSzPct val="100000"/>
              <a:buChar char="•"/>
              <a:defRPr sz="1800"/>
            </a:pPr>
            <a:endParaRPr sz="1600" dirty="0">
              <a:latin typeface="Calibri"/>
              <a:ea typeface="Calibri"/>
              <a:cs typeface="Calibri"/>
              <a:sym typeface="Calibri"/>
            </a:endParaRPr>
          </a:p>
        </p:txBody>
      </p:sp>
    </p:spTree>
    <p:extLst>
      <p:ext uri="{BB962C8B-B14F-4D97-AF65-F5344CB8AC3E}">
        <p14:creationId xmlns:p14="http://schemas.microsoft.com/office/powerpoint/2010/main" val="302939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266700"/>
            <a:ext cx="4648200" cy="3486150"/>
          </a:xfrm>
        </p:spPr>
      </p:sp>
      <p:sp>
        <p:nvSpPr>
          <p:cNvPr id="3" name="Notes Placeholder 2"/>
          <p:cNvSpPr>
            <a:spLocks noGrp="1"/>
          </p:cNvSpPr>
          <p:nvPr>
            <p:ph type="body" idx="1"/>
          </p:nvPr>
        </p:nvSpPr>
        <p:spPr>
          <a:xfrm>
            <a:off x="934720" y="4045656"/>
            <a:ext cx="5140960" cy="4553515"/>
          </a:xfrm>
        </p:spPr>
        <p:txBody>
          <a:bodyPr/>
          <a:lstStyle/>
          <a:p>
            <a:endParaRPr lang="en-US" sz="2000" dirty="0"/>
          </a:p>
        </p:txBody>
      </p:sp>
    </p:spTree>
    <p:extLst>
      <p:ext uri="{BB962C8B-B14F-4D97-AF65-F5344CB8AC3E}">
        <p14:creationId xmlns:p14="http://schemas.microsoft.com/office/powerpoint/2010/main" val="3236768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114"/>
          <p:cNvSpPr>
            <a:spLocks noGrp="1" noRot="1" noChangeAspect="1" noTextEdit="1"/>
          </p:cNvSpPr>
          <p:nvPr>
            <p:ph type="sldImg"/>
          </p:nvPr>
        </p:nvSpPr>
        <p:spPr bwMode="auto">
          <a:xfrm>
            <a:off x="2108200" y="514350"/>
            <a:ext cx="3394075" cy="25447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hape 115"/>
          <p:cNvSpPr>
            <a:spLocks noGrp="1"/>
          </p:cNvSpPr>
          <p:nvPr>
            <p:ph type="body" sz="quarter" idx="1"/>
          </p:nvPr>
        </p:nvSpPr>
        <p:spPr bwMode="auto">
          <a:xfrm>
            <a:off x="935038" y="3638550"/>
            <a:ext cx="5140325" cy="4960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smtClean="0"/>
              <a:t>At the end of the current solar panel project approximately 33 percent of the electrical energy power will come from solar panels.</a:t>
            </a:r>
          </a:p>
          <a:p>
            <a:endParaRPr lang="en-US" altLang="en-US" sz="1800" dirty="0" smtClean="0"/>
          </a:p>
          <a:p>
            <a:r>
              <a:rPr lang="en-US" altLang="en-US" sz="1800" dirty="0" smtClean="0"/>
              <a:t>With the addition of covered parking we should be at approximately 60 percent of electrical energy usage from solar power.</a:t>
            </a:r>
          </a:p>
          <a:p>
            <a:endParaRPr lang="en-US" altLang="en-US" sz="1800" dirty="0" smtClean="0"/>
          </a:p>
          <a:p>
            <a:r>
              <a:rPr lang="en-US" altLang="en-US" sz="1800" dirty="0" smtClean="0"/>
              <a:t>The addition of LED lighting and possible battery storage will contribute to the overall pursuit of energy independence.</a:t>
            </a:r>
          </a:p>
          <a:p>
            <a:r>
              <a:rPr lang="en-US" altLang="en-US" sz="1800" dirty="0" smtClean="0"/>
              <a:t>The goal is to be 100 percent reliant on solar power for our operations and administrative facilities</a:t>
            </a:r>
          </a:p>
        </p:txBody>
      </p:sp>
    </p:spTree>
    <p:extLst>
      <p:ext uri="{BB962C8B-B14F-4D97-AF65-F5344CB8AC3E}">
        <p14:creationId xmlns:p14="http://schemas.microsoft.com/office/powerpoint/2010/main" val="3794797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385888" y="439738"/>
            <a:ext cx="4230687" cy="3171825"/>
          </a:xfrm>
          <a:prstGeom prst="rect">
            <a:avLst/>
          </a:prstGeom>
        </p:spPr>
        <p:txBody>
          <a:bodyPr/>
          <a:lstStyle/>
          <a:p>
            <a:pPr lvl="0"/>
            <a:endParaRPr dirty="0"/>
          </a:p>
        </p:txBody>
      </p:sp>
      <p:sp>
        <p:nvSpPr>
          <p:cNvPr id="136" name="Shape 136"/>
          <p:cNvSpPr>
            <a:spLocks noGrp="1"/>
          </p:cNvSpPr>
          <p:nvPr>
            <p:ph type="body" sz="quarter" idx="1"/>
          </p:nvPr>
        </p:nvSpPr>
        <p:spPr>
          <a:xfrm>
            <a:off x="267063" y="3925147"/>
            <a:ext cx="6468856" cy="4674023"/>
          </a:xfrm>
          <a:prstGeom prst="rect">
            <a:avLst/>
          </a:prstGeom>
        </p:spPr>
        <p:txBody>
          <a:bodyPr/>
          <a:lstStyle/>
          <a:p>
            <a:pPr marL="232943" indent="-232943" defTabSz="931774">
              <a:lnSpc>
                <a:spcPct val="100000"/>
              </a:lnSpc>
              <a:spcBef>
                <a:spcPts val="510"/>
              </a:spcBef>
              <a:buSzPct val="100000"/>
              <a:buChar char="•"/>
              <a:defRPr sz="1800"/>
            </a:pPr>
            <a:r>
              <a:rPr sz="1600" dirty="0">
                <a:latin typeface="Calibri"/>
                <a:ea typeface="Calibri"/>
                <a:cs typeface="Calibri"/>
                <a:sym typeface="Calibri"/>
              </a:rPr>
              <a:t>To prevent the a “loss of learning” we believe that a Center of Excellence must be created.</a:t>
            </a:r>
          </a:p>
          <a:p>
            <a:pPr marL="232943" indent="-232943" defTabSz="931774">
              <a:lnSpc>
                <a:spcPct val="100000"/>
              </a:lnSpc>
              <a:spcBef>
                <a:spcPts val="510"/>
              </a:spcBef>
              <a:buSzPct val="100000"/>
              <a:buChar char="•"/>
              <a:defRPr sz="1800"/>
            </a:pPr>
            <a:r>
              <a:rPr sz="1600" dirty="0">
                <a:latin typeface="Calibri"/>
                <a:ea typeface="Calibri"/>
                <a:cs typeface="Calibri"/>
                <a:sym typeface="Calibri"/>
              </a:rPr>
              <a:t>Is not limited to public agencies, but could attract light duty to heavy duty trucking</a:t>
            </a:r>
          </a:p>
          <a:p>
            <a:pPr marL="698830" lvl="1" indent="-232943" defTabSz="931774">
              <a:lnSpc>
                <a:spcPct val="100000"/>
              </a:lnSpc>
              <a:spcBef>
                <a:spcPts val="510"/>
              </a:spcBef>
              <a:buSzPct val="100000"/>
              <a:buChar char="•"/>
              <a:defRPr sz="1800"/>
            </a:pPr>
            <a:r>
              <a:rPr sz="1600" dirty="0">
                <a:latin typeface="Calibri"/>
                <a:ea typeface="Calibri"/>
                <a:cs typeface="Calibri"/>
                <a:sym typeface="Calibri"/>
              </a:rPr>
              <a:t>Training courses</a:t>
            </a:r>
          </a:p>
          <a:p>
            <a:pPr marL="698830" lvl="1" indent="-232943" defTabSz="931774">
              <a:lnSpc>
                <a:spcPct val="100000"/>
              </a:lnSpc>
              <a:spcBef>
                <a:spcPts val="510"/>
              </a:spcBef>
              <a:buSzPct val="100000"/>
              <a:buChar char="•"/>
              <a:defRPr sz="1800"/>
            </a:pPr>
            <a:r>
              <a:rPr sz="1600" dirty="0">
                <a:latin typeface="Calibri"/>
                <a:ea typeface="Calibri"/>
                <a:cs typeface="Calibri"/>
                <a:sym typeface="Calibri"/>
              </a:rPr>
              <a:t>Sales meetings, etc</a:t>
            </a:r>
          </a:p>
          <a:p>
            <a:pPr marL="232943" indent="-232943" defTabSz="931774">
              <a:lnSpc>
                <a:spcPct val="100000"/>
              </a:lnSpc>
              <a:spcBef>
                <a:spcPts val="510"/>
              </a:spcBef>
              <a:buSzPct val="100000"/>
              <a:buChar char="•"/>
              <a:defRPr sz="1800"/>
            </a:pPr>
            <a:r>
              <a:rPr sz="1600" dirty="0">
                <a:latin typeface="Calibri"/>
                <a:ea typeface="Calibri"/>
                <a:cs typeface="Calibri"/>
                <a:sym typeface="Calibri"/>
              </a:rPr>
              <a:t>Significant investments have been made and are planned</a:t>
            </a:r>
          </a:p>
          <a:p>
            <a:pPr marL="698830" lvl="1" indent="-232943" defTabSz="931774">
              <a:lnSpc>
                <a:spcPct val="100000"/>
              </a:lnSpc>
              <a:spcBef>
                <a:spcPts val="510"/>
              </a:spcBef>
              <a:buSzPct val="100000"/>
              <a:buChar char="•"/>
              <a:defRPr sz="1800"/>
            </a:pPr>
            <a:r>
              <a:rPr sz="1600" dirty="0">
                <a:latin typeface="Calibri"/>
                <a:ea typeface="Calibri"/>
                <a:cs typeface="Calibri"/>
                <a:sym typeface="Calibri"/>
              </a:rPr>
              <a:t>We need to educate our industry on procurement and team collaboration strategies</a:t>
            </a:r>
          </a:p>
          <a:p>
            <a:pPr marL="232943" indent="-232943" defTabSz="931774">
              <a:lnSpc>
                <a:spcPct val="100000"/>
              </a:lnSpc>
              <a:spcBef>
                <a:spcPts val="510"/>
              </a:spcBef>
              <a:buSzPct val="100000"/>
              <a:buChar char="•"/>
              <a:defRPr sz="1800"/>
            </a:pPr>
            <a:r>
              <a:rPr sz="1600" dirty="0">
                <a:latin typeface="Calibri"/>
                <a:ea typeface="Calibri"/>
                <a:cs typeface="Calibri"/>
                <a:sym typeface="Calibri"/>
              </a:rPr>
              <a:t>The Center of Excellence is a site where those investments can be preserved and disseminated.</a:t>
            </a:r>
          </a:p>
          <a:p>
            <a:pPr marL="698830" lvl="1" indent="-232943" defTabSz="931774">
              <a:lnSpc>
                <a:spcPct val="100000"/>
              </a:lnSpc>
              <a:spcBef>
                <a:spcPts val="510"/>
              </a:spcBef>
              <a:buSzPct val="100000"/>
              <a:buChar char="•"/>
              <a:defRPr sz="1800"/>
            </a:pPr>
            <a:r>
              <a:rPr sz="1600" dirty="0">
                <a:latin typeface="Calibri"/>
                <a:ea typeface="Calibri"/>
                <a:cs typeface="Calibri"/>
                <a:sym typeface="Calibri"/>
              </a:rPr>
              <a:t>Acquisition and in-service management</a:t>
            </a:r>
          </a:p>
          <a:p>
            <a:pPr marL="698830" lvl="1" indent="-232943" defTabSz="931774">
              <a:lnSpc>
                <a:spcPct val="100000"/>
              </a:lnSpc>
              <a:spcBef>
                <a:spcPts val="510"/>
              </a:spcBef>
              <a:buSzPct val="100000"/>
              <a:buChar char="•"/>
              <a:defRPr sz="1800"/>
            </a:pPr>
            <a:r>
              <a:rPr sz="1600" dirty="0">
                <a:latin typeface="Calibri"/>
                <a:ea typeface="Calibri"/>
                <a:cs typeface="Calibri"/>
                <a:sym typeface="Calibri"/>
              </a:rPr>
              <a:t>Prevents duplication of efforts</a:t>
            </a:r>
          </a:p>
          <a:p>
            <a:pPr marL="698830" lvl="1" indent="-232943" defTabSz="931774">
              <a:lnSpc>
                <a:spcPct val="100000"/>
              </a:lnSpc>
              <a:spcBef>
                <a:spcPts val="510"/>
              </a:spcBef>
              <a:buSzPct val="100000"/>
              <a:buChar char="•"/>
              <a:defRPr sz="1800"/>
            </a:pPr>
            <a:r>
              <a:rPr sz="1600" dirty="0">
                <a:latin typeface="Calibri"/>
                <a:ea typeface="Calibri"/>
                <a:cs typeface="Calibri"/>
                <a:sym typeface="Calibri"/>
              </a:rPr>
              <a:t>Is not limited to Hydrogen, but can be used for all other alternative and emerging energy technologies</a:t>
            </a:r>
          </a:p>
        </p:txBody>
      </p:sp>
    </p:spTree>
    <p:extLst>
      <p:ext uri="{BB962C8B-B14F-4D97-AF65-F5344CB8AC3E}">
        <p14:creationId xmlns:p14="http://schemas.microsoft.com/office/powerpoint/2010/main" val="899112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 name="Shape 7"/>
          <p:cNvSpPr/>
          <p:nvPr/>
        </p:nvSpPr>
        <p:spPr>
          <a:xfrm>
            <a:off x="685800" y="1371600"/>
            <a:ext cx="7772400" cy="4343400"/>
          </a:xfrm>
          <a:prstGeom prst="roundRect">
            <a:avLst>
              <a:gd name="adj" fmla="val 9319"/>
            </a:avLst>
          </a:prstGeom>
          <a:solidFill>
            <a:srgbClr val="FFFFFF">
              <a:alpha val="74900"/>
            </a:srgbClr>
          </a:solidFill>
          <a:ln w="12700">
            <a:miter lim="400000"/>
          </a:ln>
        </p:spPr>
        <p:txBody>
          <a:bodyPr lIns="0" tIns="0" rIns="0" bIns="0" anchor="ctr"/>
          <a:lstStyle/>
          <a:p>
            <a:pPr lvl="0">
              <a:defRPr sz="1800"/>
            </a:pPr>
            <a:endParaRPr dirty="0"/>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a:pPr>
            <a:r>
              <a:rPr sz="3600"/>
              <a:t>Title Text</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cs typeface="+mn-cs"/>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mn-cs"/>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7B45BB1-633C-4976-8053-0732F5542865}" type="slidenum">
              <a:rPr lang="en-US" altLang="en-US"/>
              <a:pPr>
                <a:defRPr/>
              </a:pPr>
              <a:t>‹#›</a:t>
            </a:fld>
            <a:endParaRPr lang="en-US" altLang="en-US" dirty="0"/>
          </a:p>
        </p:txBody>
      </p:sp>
    </p:spTree>
    <p:extLst>
      <p:ext uri="{BB962C8B-B14F-4D97-AF65-F5344CB8AC3E}">
        <p14:creationId xmlns:p14="http://schemas.microsoft.com/office/powerpoint/2010/main" val="290108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p>
            <a:pPr lvl="0"/>
            <a:r>
              <a:rPr/>
              <a:t>Title Text</a:t>
            </a:r>
          </a:p>
        </p:txBody>
      </p:sp>
      <p:sp>
        <p:nvSpPr>
          <p:cNvPr id="46" name="Shape 46"/>
          <p:cNvSpPr>
            <a:spLocks noGrp="1"/>
          </p:cNvSpPr>
          <p:nvPr>
            <p:ph type="body" idx="1"/>
          </p:nvPr>
        </p:nvSpPr>
        <p:spPr>
          <a:xfrm>
            <a:off x="457200" y="1600202"/>
            <a:ext cx="8229600" cy="5257799"/>
          </a:xfrm>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7"/>
          <p:cNvSpPr>
            <a:spLocks noGrp="1"/>
          </p:cNvSpPr>
          <p:nvPr>
            <p:ph type="sldNum" sz="quarter" idx="10"/>
          </p:nvPr>
        </p:nvSpPr>
        <p:spPr>
          <a:xfrm>
            <a:off x="6553200" y="6245225"/>
            <a:ext cx="2133600" cy="165100"/>
          </a:xfrm>
          <a:prstGeom prst="rect">
            <a:avLst/>
          </a:prstGeom>
        </p:spPr>
        <p:txBody>
          <a:bodyPr/>
          <a:lstStyle>
            <a:lvl1pPr>
              <a:defRPr/>
            </a:lvl1pPr>
          </a:lstStyle>
          <a:p>
            <a:pPr>
              <a:defRPr/>
            </a:pPr>
            <a:fld id="{F138366F-EA3A-4372-904B-95680524FF53}" type="slidenum">
              <a:rPr/>
              <a:pPr>
                <a:defRPr/>
              </a:pPr>
              <a:t>‹#›</a:t>
            </a:fld>
            <a:endParaRPr dirty="0"/>
          </a:p>
        </p:txBody>
      </p:sp>
    </p:spTree>
    <p:extLst>
      <p:ext uri="{BB962C8B-B14F-4D97-AF65-F5344CB8AC3E}">
        <p14:creationId xmlns:p14="http://schemas.microsoft.com/office/powerpoint/2010/main" val="135794504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pPr>
            <a:r>
              <a:rPr sz="3600"/>
              <a:t>Title Text</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3600"/>
              <a:t>Title Text</a:t>
            </a:r>
          </a:p>
        </p:txBody>
      </p:sp>
      <p:sp>
        <p:nvSpPr>
          <p:cNvPr id="17" name="Shape 17"/>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pPr>
            <a:r>
              <a:rPr sz="3600"/>
              <a:t>Title Text</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a:pPr>
            <a:r>
              <a:rPr sz="3600"/>
              <a:t>Title Text</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5" name="Shape 25"/>
          <p:cNvSpPr>
            <a:spLocks noGrp="1"/>
          </p:cNvSpPr>
          <p:nvPr>
            <p:ph type="title"/>
          </p:nvPr>
        </p:nvSpPr>
        <p:spPr>
          <a:prstGeom prst="rect">
            <a:avLst/>
          </a:prstGeom>
        </p:spPr>
        <p:txBody>
          <a:bodyPr/>
          <a:lstStyle/>
          <a:p>
            <a:pPr lvl="0">
              <a:defRPr sz="1800"/>
            </a:pPr>
            <a:r>
              <a:rPr sz="3600"/>
              <a:t>Title Text</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a:pPr>
            <a:r>
              <a:rPr sz="3600"/>
              <a:t>Title Text</a:t>
            </a:r>
          </a:p>
        </p:txBody>
      </p:sp>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a:pPr>
            <a:r>
              <a:rPr sz="3600"/>
              <a:t>Title Text</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p>
            <a:pPr lvl="0">
              <a:defRPr sz="1800"/>
            </a:pPr>
            <a:r>
              <a:rPr sz="3600"/>
              <a:t>Title Text</a:t>
            </a:r>
          </a:p>
        </p:txBody>
      </p:sp>
      <p:sp>
        <p:nvSpPr>
          <p:cNvPr id="35" name="Shape 35"/>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0" y="0"/>
            <a:ext cx="9144000" cy="1143000"/>
          </a:xfrm>
          <a:prstGeom prst="rect">
            <a:avLst/>
          </a:prstGeom>
          <a:solidFill>
            <a:srgbClr val="C0C0C0"/>
          </a:solidFill>
          <a:ln w="12700">
            <a:miter lim="400000"/>
          </a:ln>
          <a:extLst>
            <a:ext uri="{C572A759-6A51-4108-AA02-DFA0A04FC94B}">
              <ma14:wrappingTextBoxFlag xmlns:ma14="http://schemas.microsoft.com/office/mac/drawingml/2011/main" xmlns="" val="1"/>
            </a:ext>
          </a:extLst>
        </p:spPr>
        <p:txBody>
          <a:bodyPr lIns="45719" rIns="45719" anchor="ctr"/>
          <a:lstStyle/>
          <a:p>
            <a:pPr lvl="0">
              <a:defRPr sz="1800"/>
            </a:pPr>
            <a:r>
              <a:rPr sz="3600"/>
              <a:t>Title Text</a:t>
            </a:r>
          </a:p>
        </p:txBody>
      </p:sp>
      <p:sp>
        <p:nvSpPr>
          <p:cNvPr id="3" name="Shape 3"/>
          <p:cNvSpPr>
            <a:spLocks noGrp="1"/>
          </p:cNvSpPr>
          <p:nvPr>
            <p:ph type="sldNum" sz="quarter" idx="2"/>
          </p:nvPr>
        </p:nvSpPr>
        <p:spPr>
          <a:xfrm>
            <a:off x="6553200" y="6245225"/>
            <a:ext cx="2133600" cy="350662"/>
          </a:xfrm>
          <a:prstGeom prst="rect">
            <a:avLst/>
          </a:prstGeom>
          <a:ln w="12700">
            <a:miter lim="400000"/>
          </a:ln>
        </p:spPr>
        <p:txBody>
          <a:bodyPr lIns="45719" rIns="45719">
            <a:spAutoFit/>
          </a:bodyPr>
          <a:lstStyle>
            <a:lvl1pPr>
              <a:defRPr sz="1800"/>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med"/>
  <p:txStyles>
    <p:titleStyle>
      <a:lvl1pPr algn="ctr">
        <a:defRPr sz="3600">
          <a:latin typeface="Arial Bold"/>
          <a:ea typeface="Arial Bold"/>
          <a:cs typeface="Arial Bold"/>
          <a:sym typeface="Arial Bold"/>
        </a:defRPr>
      </a:lvl1pPr>
      <a:lvl2pPr algn="ctr">
        <a:defRPr sz="3600">
          <a:latin typeface="Arial Bold"/>
          <a:ea typeface="Arial Bold"/>
          <a:cs typeface="Arial Bold"/>
          <a:sym typeface="Arial Bold"/>
        </a:defRPr>
      </a:lvl2pPr>
      <a:lvl3pPr algn="ctr">
        <a:defRPr sz="3600">
          <a:latin typeface="Arial Bold"/>
          <a:ea typeface="Arial Bold"/>
          <a:cs typeface="Arial Bold"/>
          <a:sym typeface="Arial Bold"/>
        </a:defRPr>
      </a:lvl3pPr>
      <a:lvl4pPr algn="ctr">
        <a:defRPr sz="3600">
          <a:latin typeface="Arial Bold"/>
          <a:ea typeface="Arial Bold"/>
          <a:cs typeface="Arial Bold"/>
          <a:sym typeface="Arial Bold"/>
        </a:defRPr>
      </a:lvl4pPr>
      <a:lvl5pPr algn="ctr">
        <a:defRPr sz="3600">
          <a:latin typeface="Arial Bold"/>
          <a:ea typeface="Arial Bold"/>
          <a:cs typeface="Arial Bold"/>
          <a:sym typeface="Arial Bold"/>
        </a:defRPr>
      </a:lvl5pPr>
      <a:lvl6pPr indent="457200" algn="ctr">
        <a:defRPr sz="3600">
          <a:latin typeface="Arial Bold"/>
          <a:ea typeface="Arial Bold"/>
          <a:cs typeface="Arial Bold"/>
          <a:sym typeface="Arial Bold"/>
        </a:defRPr>
      </a:lvl6pPr>
      <a:lvl7pPr indent="914400" algn="ctr">
        <a:defRPr sz="3600">
          <a:latin typeface="Arial Bold"/>
          <a:ea typeface="Arial Bold"/>
          <a:cs typeface="Arial Bold"/>
          <a:sym typeface="Arial Bold"/>
        </a:defRPr>
      </a:lvl7pPr>
      <a:lvl8pPr indent="1371600" algn="ctr">
        <a:defRPr sz="3600">
          <a:latin typeface="Arial Bold"/>
          <a:ea typeface="Arial Bold"/>
          <a:cs typeface="Arial Bold"/>
          <a:sym typeface="Arial Bold"/>
        </a:defRPr>
      </a:lvl8pPr>
      <a:lvl9pPr indent="1828800" algn="ctr">
        <a:defRPr sz="3600">
          <a:latin typeface="Arial Bold"/>
          <a:ea typeface="Arial Bold"/>
          <a:cs typeface="Arial Bold"/>
          <a:sym typeface="Arial Bold"/>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defRPr>
          <a:solidFill>
            <a:schemeClr val="tx1"/>
          </a:solidFill>
          <a:latin typeface="+mn-lt"/>
          <a:ea typeface="+mn-ea"/>
          <a:cs typeface="+mn-cs"/>
          <a:sym typeface="Arial"/>
        </a:defRPr>
      </a:lvl1pPr>
      <a:lvl2pPr indent="457200">
        <a:defRPr>
          <a:solidFill>
            <a:schemeClr val="tx1"/>
          </a:solidFill>
          <a:latin typeface="+mn-lt"/>
          <a:ea typeface="+mn-ea"/>
          <a:cs typeface="+mn-cs"/>
          <a:sym typeface="Arial"/>
        </a:defRPr>
      </a:lvl2pPr>
      <a:lvl3pPr indent="914400">
        <a:defRPr>
          <a:solidFill>
            <a:schemeClr val="tx1"/>
          </a:solidFill>
          <a:latin typeface="+mn-lt"/>
          <a:ea typeface="+mn-ea"/>
          <a:cs typeface="+mn-cs"/>
          <a:sym typeface="Arial"/>
        </a:defRPr>
      </a:lvl3pPr>
      <a:lvl4pPr indent="1371600">
        <a:defRPr>
          <a:solidFill>
            <a:schemeClr val="tx1"/>
          </a:solidFill>
          <a:latin typeface="+mn-lt"/>
          <a:ea typeface="+mn-ea"/>
          <a:cs typeface="+mn-cs"/>
          <a:sym typeface="Arial"/>
        </a:defRPr>
      </a:lvl4pPr>
      <a:lvl5pPr indent="1828800">
        <a:defRPr>
          <a:solidFill>
            <a:schemeClr val="tx1"/>
          </a:solidFill>
          <a:latin typeface="+mn-lt"/>
          <a:ea typeface="+mn-ea"/>
          <a:cs typeface="+mn-cs"/>
          <a:sym typeface="Arial"/>
        </a:defRPr>
      </a:lvl5pPr>
      <a:lvl6pPr>
        <a:defRPr>
          <a:solidFill>
            <a:schemeClr val="tx1"/>
          </a:solidFill>
          <a:latin typeface="+mn-lt"/>
          <a:ea typeface="+mn-ea"/>
          <a:cs typeface="+mn-cs"/>
          <a:sym typeface="Arial"/>
        </a:defRPr>
      </a:lvl6pPr>
      <a:lvl7pPr>
        <a:defRPr>
          <a:solidFill>
            <a:schemeClr val="tx1"/>
          </a:solidFill>
          <a:latin typeface="+mn-lt"/>
          <a:ea typeface="+mn-ea"/>
          <a:cs typeface="+mn-cs"/>
          <a:sym typeface="Arial"/>
        </a:defRPr>
      </a:lvl7pPr>
      <a:lvl8pPr>
        <a:defRPr>
          <a:solidFill>
            <a:schemeClr val="tx1"/>
          </a:solidFill>
          <a:latin typeface="+mn-lt"/>
          <a:ea typeface="+mn-ea"/>
          <a:cs typeface="+mn-cs"/>
          <a:sym typeface="Arial"/>
        </a:defRPr>
      </a:lvl8pPr>
      <a:lvl9pPr>
        <a:defRPr>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Lskiver@sunline.org"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7.jp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jpeg"/>
          <p:cNvPicPr/>
          <p:nvPr/>
        </p:nvPicPr>
        <p:blipFill>
          <a:blip r:embed="rId3">
            <a:extLst/>
          </a:blip>
          <a:stretch>
            <a:fillRect/>
          </a:stretch>
        </p:blipFill>
        <p:spPr>
          <a:xfrm>
            <a:off x="-497033" y="0"/>
            <a:ext cx="9746673" cy="6858000"/>
          </a:xfrm>
          <a:prstGeom prst="rect">
            <a:avLst/>
          </a:prstGeom>
          <a:ln w="12700">
            <a:miter lim="400000"/>
          </a:ln>
        </p:spPr>
      </p:pic>
      <p:sp>
        <p:nvSpPr>
          <p:cNvPr id="43" name="Shape 43"/>
          <p:cNvSpPr/>
          <p:nvPr/>
        </p:nvSpPr>
        <p:spPr>
          <a:xfrm>
            <a:off x="-377190" y="2493750"/>
            <a:ext cx="9441179" cy="153888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ctr">
              <a:defRPr sz="4000">
                <a:solidFill>
                  <a:srgbClr val="002060"/>
                </a:solidFill>
                <a:latin typeface="Arial Bold"/>
                <a:ea typeface="Arial Bold"/>
                <a:cs typeface="Arial Bold"/>
                <a:sym typeface="Arial Bold"/>
              </a:defRPr>
            </a:lvl1pPr>
          </a:lstStyle>
          <a:p>
            <a:pPr lvl="0">
              <a:defRPr sz="1800">
                <a:solidFill>
                  <a:srgbClr val="000000"/>
                </a:solidFill>
              </a:defRPr>
            </a:pPr>
            <a:r>
              <a:rPr lang="en-US" sz="5000" dirty="0" smtClean="0">
                <a:solidFill>
                  <a:srgbClr val="002060"/>
                </a:solidFill>
                <a:latin typeface="Arial" panose="020B0604020202020204" pitchFamily="34" charset="0"/>
                <a:cs typeface="Arial" panose="020B0604020202020204" pitchFamily="34" charset="0"/>
              </a:rPr>
              <a:t>Today’s Transit for Tomorrow’s World</a:t>
            </a:r>
          </a:p>
        </p:txBody>
      </p:sp>
      <p:pic>
        <p:nvPicPr>
          <p:cNvPr id="44" name="SunLine 2c.png" descr="SunLine 2c"/>
          <p:cNvPicPr/>
          <p:nvPr/>
        </p:nvPicPr>
        <p:blipFill>
          <a:blip r:embed="rId4">
            <a:extLst/>
          </a:blip>
          <a:stretch>
            <a:fillRect/>
          </a:stretch>
        </p:blipFill>
        <p:spPr>
          <a:xfrm>
            <a:off x="3017520" y="120207"/>
            <a:ext cx="2717568" cy="1301739"/>
          </a:xfrm>
          <a:prstGeom prst="rect">
            <a:avLst/>
          </a:prstGeom>
          <a:ln w="12700">
            <a:miter lim="400000"/>
          </a:ln>
        </p:spPr>
      </p:pic>
      <p:sp>
        <p:nvSpPr>
          <p:cNvPr id="45" name="Shape 45"/>
          <p:cNvSpPr/>
          <p:nvPr/>
        </p:nvSpPr>
        <p:spPr>
          <a:xfrm>
            <a:off x="1280160" y="4227615"/>
            <a:ext cx="6766560"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l">
              <a:defRPr sz="1800"/>
            </a:pPr>
            <a:endParaRPr sz="2400" dirty="0">
              <a:solidFill>
                <a:srgbClr val="002060"/>
              </a:solidFill>
              <a:latin typeface="Arial Bold"/>
              <a:ea typeface="Arial Bold"/>
              <a:cs typeface="Arial Bold"/>
              <a:sym typeface="Arial Bold"/>
            </a:endParaRPr>
          </a:p>
        </p:txBody>
      </p:sp>
      <p:sp>
        <p:nvSpPr>
          <p:cNvPr id="2" name="TextBox 1"/>
          <p:cNvSpPr txBox="1"/>
          <p:nvPr/>
        </p:nvSpPr>
        <p:spPr>
          <a:xfrm>
            <a:off x="5943600" y="6141808"/>
            <a:ext cx="354841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060"/>
              </a:solidFill>
              <a:effectLst/>
              <a:uFillTx/>
              <a:sym typeface="Arial"/>
            </a:endParaRPr>
          </a:p>
        </p:txBody>
      </p:sp>
      <p:sp>
        <p:nvSpPr>
          <p:cNvPr id="4" name="TextBox 3"/>
          <p:cNvSpPr txBox="1"/>
          <p:nvPr/>
        </p:nvSpPr>
        <p:spPr>
          <a:xfrm>
            <a:off x="6164580" y="5699760"/>
            <a:ext cx="2712720"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2060"/>
                </a:solidFill>
                <a:effectLst/>
                <a:uFillTx/>
                <a:latin typeface="Arial"/>
                <a:ea typeface="Arial"/>
                <a:cs typeface="Arial"/>
                <a:sym typeface="Arial"/>
              </a:rPr>
              <a:t>Lauren Skiver</a:t>
            </a:r>
          </a:p>
          <a:p>
            <a:pPr marL="0" marR="0" indent="0" algn="l" defTabSz="914400" rtl="0" fontAlgn="auto" latinLnBrk="1" hangingPunct="0">
              <a:lnSpc>
                <a:spcPct val="100000"/>
              </a:lnSpc>
              <a:spcBef>
                <a:spcPts val="0"/>
              </a:spcBef>
              <a:spcAft>
                <a:spcPts val="0"/>
              </a:spcAft>
              <a:buClrTx/>
              <a:buSzTx/>
              <a:buFontTx/>
              <a:buNone/>
              <a:tabLst/>
            </a:pPr>
            <a:r>
              <a:rPr lang="en-US" sz="2000" dirty="0" smtClean="0">
                <a:solidFill>
                  <a:srgbClr val="002060"/>
                </a:solidFill>
              </a:rPr>
              <a:t>CEO/General Manager</a:t>
            </a:r>
            <a:endParaRPr kumimoji="0" lang="en-US" sz="2000" b="0" i="0" u="none" strike="noStrike" cap="none" spc="0" normalizeH="0" baseline="0" dirty="0">
              <a:ln>
                <a:noFill/>
              </a:ln>
              <a:solidFill>
                <a:srgbClr val="002060"/>
              </a:solidFill>
              <a:effectLst/>
              <a:uFillTx/>
              <a:sym typeface="Aria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idx="4294967295"/>
          </p:nvPr>
        </p:nvSpPr>
        <p:spPr>
          <a:xfrm>
            <a:off x="0" y="0"/>
            <a:ext cx="9144000" cy="1143000"/>
          </a:xfrm>
          <a:prstGeom prst="rect">
            <a:avLst/>
          </a:prstGeom>
        </p:spPr>
        <p:txBody>
          <a:bodyPr lIns="0" tIns="0" rIns="0" bIns="0">
            <a:normAutofit/>
          </a:bodyPr>
          <a:lstStyle>
            <a:lvl1pPr algn="l">
              <a:defRPr>
                <a:solidFill>
                  <a:srgbClr val="002060"/>
                </a:solidFill>
              </a:defRPr>
            </a:lvl1pPr>
          </a:lstStyle>
          <a:p>
            <a:pPr lvl="0">
              <a:defRPr sz="1800">
                <a:solidFill>
                  <a:srgbClr val="000000"/>
                </a:solidFill>
              </a:defRPr>
            </a:pPr>
            <a:r>
              <a:rPr lang="en-US" sz="3600" dirty="0" smtClean="0">
                <a:solidFill>
                  <a:srgbClr val="002060"/>
                </a:solidFill>
              </a:rPr>
              <a:t> SunLine’s Center of Excellence</a:t>
            </a:r>
            <a:endParaRPr sz="3600" dirty="0">
              <a:solidFill>
                <a:srgbClr val="002060"/>
              </a:solidFill>
            </a:endParaRPr>
          </a:p>
        </p:txBody>
      </p:sp>
      <p:sp>
        <p:nvSpPr>
          <p:cNvPr id="133" name="Shape 133"/>
          <p:cNvSpPr>
            <a:spLocks noGrp="1"/>
          </p:cNvSpPr>
          <p:nvPr>
            <p:ph type="body" idx="4294967295"/>
          </p:nvPr>
        </p:nvSpPr>
        <p:spPr>
          <a:xfrm>
            <a:off x="17463" y="1246188"/>
            <a:ext cx="9126537" cy="546576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a:spcBef>
                <a:spcPts val="600"/>
              </a:spcBef>
              <a:buClr>
                <a:srgbClr val="002060"/>
              </a:buClr>
              <a:buFont typeface="Arial" panose="020B0604020202020204" pitchFamily="34" charset="0"/>
              <a:buChar char="•"/>
              <a:defRPr sz="1800"/>
            </a:pPr>
            <a:r>
              <a:rPr sz="2800" b="1" dirty="0">
                <a:solidFill>
                  <a:srgbClr val="002060"/>
                </a:solidFill>
              </a:rPr>
              <a:t>Establish a Center of Excellence to house investments in learning</a:t>
            </a:r>
          </a:p>
          <a:p>
            <a:pPr lvl="1">
              <a:spcBef>
                <a:spcPts val="500"/>
              </a:spcBef>
              <a:buClr>
                <a:srgbClr val="002060"/>
              </a:buClr>
              <a:buFont typeface="Arial" panose="020B0604020202020204" pitchFamily="34" charset="0"/>
              <a:buChar char="•"/>
              <a:defRPr sz="1800"/>
            </a:pPr>
            <a:r>
              <a:rPr sz="2400" dirty="0">
                <a:solidFill>
                  <a:srgbClr val="002060"/>
                </a:solidFill>
              </a:rPr>
              <a:t>For every investment in technology, there is investment in training and learning</a:t>
            </a:r>
          </a:p>
          <a:p>
            <a:pPr lvl="2">
              <a:spcBef>
                <a:spcPts val="400"/>
              </a:spcBef>
              <a:buClr>
                <a:srgbClr val="002060"/>
              </a:buClr>
              <a:buFont typeface="Arial" panose="020B0604020202020204" pitchFamily="34" charset="0"/>
              <a:buChar char="•"/>
              <a:defRPr sz="1800"/>
            </a:pPr>
            <a:r>
              <a:rPr sz="2000" dirty="0">
                <a:solidFill>
                  <a:srgbClr val="002060"/>
                </a:solidFill>
              </a:rPr>
              <a:t>Funding partners have already made substantial investments in the technology</a:t>
            </a:r>
          </a:p>
          <a:p>
            <a:pPr lvl="1">
              <a:spcBef>
                <a:spcPts val="500"/>
              </a:spcBef>
              <a:buClr>
                <a:srgbClr val="002060"/>
              </a:buClr>
              <a:buFont typeface="Arial" panose="020B0604020202020204" pitchFamily="34" charset="0"/>
              <a:buChar char="•"/>
              <a:defRPr sz="1800"/>
            </a:pPr>
            <a:r>
              <a:rPr sz="2400" dirty="0">
                <a:solidFill>
                  <a:srgbClr val="002060"/>
                </a:solidFill>
              </a:rPr>
              <a:t>Center of Excellence </a:t>
            </a:r>
            <a:r>
              <a:rPr lang="en-US" sz="2400" dirty="0" smtClean="0">
                <a:solidFill>
                  <a:srgbClr val="002060"/>
                </a:solidFill>
              </a:rPr>
              <a:t>will</a:t>
            </a:r>
            <a:r>
              <a:rPr sz="2400" dirty="0" smtClean="0">
                <a:solidFill>
                  <a:srgbClr val="002060"/>
                </a:solidFill>
              </a:rPr>
              <a:t> </a:t>
            </a:r>
            <a:r>
              <a:rPr sz="2400" dirty="0">
                <a:solidFill>
                  <a:srgbClr val="002060"/>
                </a:solidFill>
              </a:rPr>
              <a:t>be a site to preserve and enhance those learning investments</a:t>
            </a:r>
          </a:p>
          <a:p>
            <a:pPr lvl="2">
              <a:spcBef>
                <a:spcPts val="400"/>
              </a:spcBef>
              <a:buClr>
                <a:srgbClr val="002060"/>
              </a:buClr>
              <a:buFont typeface="Arial" panose="020B0604020202020204" pitchFamily="34" charset="0"/>
              <a:buChar char="•"/>
              <a:defRPr sz="1800"/>
            </a:pPr>
            <a:r>
              <a:rPr sz="2000" dirty="0">
                <a:solidFill>
                  <a:srgbClr val="002060"/>
                </a:solidFill>
              </a:rPr>
              <a:t>Acquisition and in-service management</a:t>
            </a:r>
          </a:p>
          <a:p>
            <a:pPr lvl="2">
              <a:spcBef>
                <a:spcPts val="400"/>
              </a:spcBef>
              <a:buClr>
                <a:srgbClr val="002060"/>
              </a:buClr>
              <a:buFont typeface="Arial" panose="020B0604020202020204" pitchFamily="34" charset="0"/>
              <a:buChar char="•"/>
              <a:defRPr sz="1800"/>
            </a:pPr>
            <a:r>
              <a:rPr sz="2000" dirty="0">
                <a:solidFill>
                  <a:srgbClr val="002060"/>
                </a:solidFill>
              </a:rPr>
              <a:t>Leverages prior investments and prevents duplication in future technology projects</a:t>
            </a:r>
          </a:p>
          <a:p>
            <a:pPr lvl="2">
              <a:spcBef>
                <a:spcPts val="400"/>
              </a:spcBef>
              <a:buClr>
                <a:srgbClr val="002060"/>
              </a:buClr>
              <a:buFont typeface="Arial" panose="020B0604020202020204" pitchFamily="34" charset="0"/>
              <a:buChar char="•"/>
              <a:defRPr sz="1800"/>
            </a:pPr>
            <a:r>
              <a:rPr sz="2000" dirty="0">
                <a:solidFill>
                  <a:srgbClr val="002060"/>
                </a:solidFill>
              </a:rPr>
              <a:t>Is not limited to transit technology and can transcend other “spill over” applications</a:t>
            </a:r>
          </a:p>
        </p:txBody>
      </p:sp>
      <p:pic>
        <p:nvPicPr>
          <p:cNvPr id="134" name="SunLine 2c.tif" descr="SunLine 2c"/>
          <p:cNvPicPr/>
          <p:nvPr/>
        </p:nvPicPr>
        <p:blipFill>
          <a:blip r:embed="rId3">
            <a:extLst/>
          </a:blip>
          <a:stretch>
            <a:fillRect/>
          </a:stretch>
        </p:blipFill>
        <p:spPr>
          <a:xfrm>
            <a:off x="7239000" y="104775"/>
            <a:ext cx="1685925" cy="911225"/>
          </a:xfrm>
          <a:prstGeom prst="rect">
            <a:avLst/>
          </a:prstGeom>
          <a:ln w="12700">
            <a:miter lim="400000"/>
          </a:ln>
        </p:spPr>
      </p:pic>
    </p:spTree>
    <p:extLst>
      <p:ext uri="{BB962C8B-B14F-4D97-AF65-F5344CB8AC3E}">
        <p14:creationId xmlns:p14="http://schemas.microsoft.com/office/powerpoint/2010/main" val="36461213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idx="4294967295"/>
          </p:nvPr>
        </p:nvSpPr>
        <p:spPr>
          <a:xfrm>
            <a:off x="0" y="0"/>
            <a:ext cx="9144000" cy="1143000"/>
          </a:xfrm>
          <a:prstGeom prst="rect">
            <a:avLst/>
          </a:prstGeom>
        </p:spPr>
        <p:txBody>
          <a:bodyPr lIns="0" tIns="0" rIns="0" bIns="0">
            <a:normAutofit/>
          </a:bodyPr>
          <a:lstStyle>
            <a:lvl1pPr algn="l">
              <a:defRPr>
                <a:solidFill>
                  <a:srgbClr val="002060"/>
                </a:solidFill>
              </a:defRPr>
            </a:lvl1pPr>
          </a:lstStyle>
          <a:p>
            <a:pPr lvl="0">
              <a:defRPr sz="1800">
                <a:solidFill>
                  <a:srgbClr val="000000"/>
                </a:solidFill>
              </a:defRPr>
            </a:pPr>
            <a:r>
              <a:rPr lang="en-US" sz="3600" dirty="0" smtClean="0">
                <a:solidFill>
                  <a:srgbClr val="002060"/>
                </a:solidFill>
              </a:rPr>
              <a:t>Center of Excellence Update</a:t>
            </a:r>
            <a:endParaRPr sz="3600" dirty="0">
              <a:solidFill>
                <a:srgbClr val="002060"/>
              </a:solidFill>
            </a:endParaRPr>
          </a:p>
        </p:txBody>
      </p:sp>
      <p:sp>
        <p:nvSpPr>
          <p:cNvPr id="133" name="Shape 133"/>
          <p:cNvSpPr>
            <a:spLocks noGrp="1"/>
          </p:cNvSpPr>
          <p:nvPr>
            <p:ph type="body" idx="4294967295"/>
          </p:nvPr>
        </p:nvSpPr>
        <p:spPr>
          <a:xfrm>
            <a:off x="79375" y="1120775"/>
            <a:ext cx="9064625" cy="573722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70000" lnSpcReduction="20000"/>
          </a:bodyPr>
          <a:lstStyle/>
          <a:p>
            <a:pPr>
              <a:lnSpc>
                <a:spcPct val="170000"/>
              </a:lnSpc>
              <a:spcBef>
                <a:spcPts val="600"/>
              </a:spcBef>
              <a:buClr>
                <a:srgbClr val="002060"/>
              </a:buClr>
              <a:buFont typeface="Arial" panose="020B0604020202020204" pitchFamily="34" charset="0"/>
              <a:buChar char="•"/>
              <a:defRPr sz="1800"/>
            </a:pPr>
            <a:r>
              <a:rPr lang="en-US" sz="3600" b="1" dirty="0" smtClean="0">
                <a:solidFill>
                  <a:srgbClr val="002060"/>
                </a:solidFill>
              </a:rPr>
              <a:t>Where we are in the project?</a:t>
            </a:r>
          </a:p>
          <a:p>
            <a:pPr lvl="1">
              <a:lnSpc>
                <a:spcPct val="120000"/>
              </a:lnSpc>
              <a:spcBef>
                <a:spcPts val="600"/>
              </a:spcBef>
              <a:buClr>
                <a:srgbClr val="002060"/>
              </a:buClr>
              <a:buFont typeface="Arial" panose="020B0604020202020204" pitchFamily="34" charset="0"/>
              <a:buChar char="•"/>
              <a:defRPr sz="1800"/>
            </a:pPr>
            <a:r>
              <a:rPr lang="en-US" sz="2900" dirty="0" smtClean="0">
                <a:solidFill>
                  <a:srgbClr val="002060"/>
                </a:solidFill>
              </a:rPr>
              <a:t>$1,519,855 funding received from FTA (Maintenance and Training Facility)</a:t>
            </a:r>
          </a:p>
          <a:p>
            <a:pPr lvl="1">
              <a:lnSpc>
                <a:spcPct val="120000"/>
              </a:lnSpc>
              <a:spcBef>
                <a:spcPts val="500"/>
              </a:spcBef>
              <a:buClr>
                <a:srgbClr val="002060"/>
              </a:buClr>
              <a:buFont typeface="Arial" panose="020B0604020202020204" pitchFamily="34" charset="0"/>
              <a:buChar char="•"/>
              <a:defRPr sz="1800"/>
            </a:pPr>
            <a:r>
              <a:rPr lang="en-US" sz="2900" dirty="0" smtClean="0">
                <a:solidFill>
                  <a:srgbClr val="002060"/>
                </a:solidFill>
              </a:rPr>
              <a:t>$270,000 funding received from FTA (Center of Excellence Staffing)</a:t>
            </a:r>
          </a:p>
          <a:p>
            <a:pPr lvl="1">
              <a:lnSpc>
                <a:spcPct val="120000"/>
              </a:lnSpc>
              <a:spcBef>
                <a:spcPts val="0"/>
              </a:spcBef>
              <a:buClr>
                <a:srgbClr val="002060"/>
              </a:buClr>
              <a:buFont typeface="Arial" panose="020B0604020202020204" pitchFamily="34" charset="0"/>
              <a:buChar char="•"/>
              <a:defRPr sz="1800"/>
            </a:pPr>
            <a:r>
              <a:rPr lang="en-US" sz="2900" dirty="0" smtClean="0">
                <a:solidFill>
                  <a:srgbClr val="002060"/>
                </a:solidFill>
              </a:rPr>
              <a:t>$8,000 funding received from California Fuel Cell Partnership (Outreach)</a:t>
            </a:r>
          </a:p>
          <a:p>
            <a:pPr>
              <a:lnSpc>
                <a:spcPct val="170000"/>
              </a:lnSpc>
              <a:spcBef>
                <a:spcPts val="0"/>
              </a:spcBef>
              <a:buClr>
                <a:srgbClr val="002060"/>
              </a:buClr>
              <a:buFont typeface="Arial" panose="020B0604020202020204" pitchFamily="34" charset="0"/>
              <a:buChar char="•"/>
              <a:defRPr sz="1800"/>
            </a:pPr>
            <a:r>
              <a:rPr lang="en-US" sz="3600" b="1" dirty="0">
                <a:solidFill>
                  <a:srgbClr val="002060"/>
                </a:solidFill>
              </a:rPr>
              <a:t>M</a:t>
            </a:r>
            <a:r>
              <a:rPr lang="en-US" sz="3600" b="1" dirty="0" smtClean="0">
                <a:solidFill>
                  <a:srgbClr val="002060"/>
                </a:solidFill>
              </a:rPr>
              <a:t>ilestones SunLine and its partners have achieved:</a:t>
            </a:r>
            <a:endParaRPr sz="3600" b="1" dirty="0">
              <a:solidFill>
                <a:srgbClr val="002060"/>
              </a:solidFill>
            </a:endParaRPr>
          </a:p>
          <a:p>
            <a:pPr lvl="1">
              <a:lnSpc>
                <a:spcPct val="170000"/>
              </a:lnSpc>
              <a:spcBef>
                <a:spcPts val="400"/>
              </a:spcBef>
              <a:buClr>
                <a:srgbClr val="002060"/>
              </a:buClr>
              <a:buFont typeface="Arial" panose="020B0604020202020204" pitchFamily="34" charset="0"/>
              <a:buChar char="•"/>
              <a:defRPr sz="1800"/>
            </a:pPr>
            <a:r>
              <a:rPr lang="en-US" sz="2900" dirty="0" smtClean="0">
                <a:solidFill>
                  <a:srgbClr val="002060"/>
                </a:solidFill>
              </a:rPr>
              <a:t>Built Center Collaborations with: </a:t>
            </a:r>
          </a:p>
          <a:p>
            <a:pPr lvl="2">
              <a:spcBef>
                <a:spcPts val="400"/>
              </a:spcBef>
              <a:buClr>
                <a:srgbClr val="002060"/>
              </a:buClr>
              <a:buFont typeface="Arial" panose="020B0604020202020204" pitchFamily="34" charset="0"/>
              <a:buChar char="•"/>
              <a:defRPr sz="1800"/>
            </a:pPr>
            <a:r>
              <a:rPr lang="en-US" sz="2900" dirty="0" smtClean="0">
                <a:solidFill>
                  <a:srgbClr val="002060"/>
                </a:solidFill>
              </a:rPr>
              <a:t>Ballard</a:t>
            </a:r>
          </a:p>
          <a:p>
            <a:pPr lvl="2">
              <a:spcBef>
                <a:spcPts val="400"/>
              </a:spcBef>
              <a:buClr>
                <a:srgbClr val="002060"/>
              </a:buClr>
              <a:buFont typeface="Arial" panose="020B0604020202020204" pitchFamily="34" charset="0"/>
              <a:buChar char="•"/>
              <a:defRPr sz="1800"/>
            </a:pPr>
            <a:r>
              <a:rPr lang="en-US" sz="2900" dirty="0">
                <a:solidFill>
                  <a:srgbClr val="002060"/>
                </a:solidFill>
              </a:rPr>
              <a:t>BAE</a:t>
            </a:r>
          </a:p>
          <a:p>
            <a:pPr lvl="2">
              <a:spcBef>
                <a:spcPts val="400"/>
              </a:spcBef>
              <a:buClr>
                <a:srgbClr val="002060"/>
              </a:buClr>
              <a:buFont typeface="Arial" panose="020B0604020202020204" pitchFamily="34" charset="0"/>
              <a:buChar char="•"/>
              <a:defRPr sz="1800"/>
            </a:pPr>
            <a:r>
              <a:rPr lang="en-US" sz="2900" dirty="0" smtClean="0">
                <a:solidFill>
                  <a:srgbClr val="002060"/>
                </a:solidFill>
              </a:rPr>
              <a:t>BYD </a:t>
            </a:r>
          </a:p>
          <a:p>
            <a:pPr lvl="2">
              <a:spcBef>
                <a:spcPts val="400"/>
              </a:spcBef>
              <a:buClr>
                <a:srgbClr val="002060"/>
              </a:buClr>
              <a:buFont typeface="Arial" panose="020B0604020202020204" pitchFamily="34" charset="0"/>
              <a:buChar char="•"/>
              <a:defRPr sz="1800"/>
            </a:pPr>
            <a:r>
              <a:rPr lang="en-US" sz="2900" dirty="0">
                <a:solidFill>
                  <a:srgbClr val="002060"/>
                </a:solidFill>
              </a:rPr>
              <a:t>California Fuel Cell </a:t>
            </a:r>
            <a:r>
              <a:rPr lang="en-US" sz="2900" dirty="0" smtClean="0">
                <a:solidFill>
                  <a:srgbClr val="002060"/>
                </a:solidFill>
              </a:rPr>
              <a:t>Partnership</a:t>
            </a:r>
          </a:p>
          <a:p>
            <a:pPr lvl="2">
              <a:spcBef>
                <a:spcPts val="400"/>
              </a:spcBef>
              <a:buClr>
                <a:srgbClr val="002060"/>
              </a:buClr>
              <a:buFont typeface="Arial" panose="020B0604020202020204" pitchFamily="34" charset="0"/>
              <a:buChar char="•"/>
              <a:defRPr sz="1800"/>
            </a:pPr>
            <a:r>
              <a:rPr lang="en-US" sz="2900" dirty="0" smtClean="0">
                <a:solidFill>
                  <a:srgbClr val="002060"/>
                </a:solidFill>
              </a:rPr>
              <a:t>College of the Desert</a:t>
            </a:r>
          </a:p>
          <a:p>
            <a:pPr lvl="2">
              <a:spcBef>
                <a:spcPts val="400"/>
              </a:spcBef>
              <a:buClr>
                <a:srgbClr val="002060"/>
              </a:buClr>
              <a:buFont typeface="Arial" panose="020B0604020202020204" pitchFamily="34" charset="0"/>
              <a:buChar char="•"/>
              <a:defRPr sz="1800"/>
            </a:pPr>
            <a:r>
              <a:rPr lang="en-US" sz="2900" dirty="0" smtClean="0">
                <a:solidFill>
                  <a:srgbClr val="002060"/>
                </a:solidFill>
              </a:rPr>
              <a:t>CTE</a:t>
            </a:r>
          </a:p>
          <a:p>
            <a:pPr lvl="2">
              <a:spcBef>
                <a:spcPts val="400"/>
              </a:spcBef>
              <a:buClr>
                <a:srgbClr val="002060"/>
              </a:buClr>
              <a:buFont typeface="Arial" panose="020B0604020202020204" pitchFamily="34" charset="0"/>
              <a:buChar char="•"/>
              <a:defRPr sz="1800"/>
            </a:pPr>
            <a:r>
              <a:rPr lang="en-US" sz="2900" dirty="0" smtClean="0">
                <a:solidFill>
                  <a:srgbClr val="002060"/>
                </a:solidFill>
              </a:rPr>
              <a:t>Rio Hondo College </a:t>
            </a:r>
          </a:p>
          <a:p>
            <a:pPr lvl="2">
              <a:spcBef>
                <a:spcPts val="400"/>
              </a:spcBef>
              <a:buClr>
                <a:srgbClr val="002060"/>
              </a:buClr>
              <a:buFont typeface="Arial" panose="020B0604020202020204" pitchFamily="34" charset="0"/>
              <a:buChar char="•"/>
              <a:defRPr sz="1800"/>
            </a:pPr>
            <a:r>
              <a:rPr lang="en-US" sz="2900" dirty="0" smtClean="0">
                <a:solidFill>
                  <a:srgbClr val="002060"/>
                </a:solidFill>
              </a:rPr>
              <a:t>New </a:t>
            </a:r>
            <a:r>
              <a:rPr lang="en-US" sz="2900" dirty="0">
                <a:solidFill>
                  <a:srgbClr val="002060"/>
                </a:solidFill>
              </a:rPr>
              <a:t>Flyer of America </a:t>
            </a:r>
          </a:p>
          <a:p>
            <a:pPr lvl="2">
              <a:spcBef>
                <a:spcPts val="400"/>
              </a:spcBef>
              <a:buClr>
                <a:srgbClr val="002060"/>
              </a:buClr>
              <a:buFont typeface="Arial" panose="020B0604020202020204" pitchFamily="34" charset="0"/>
              <a:buChar char="•"/>
              <a:defRPr sz="1800"/>
            </a:pPr>
            <a:r>
              <a:rPr lang="en-US" sz="2900" dirty="0" smtClean="0">
                <a:solidFill>
                  <a:srgbClr val="002060"/>
                </a:solidFill>
              </a:rPr>
              <a:t>Proterra</a:t>
            </a:r>
          </a:p>
        </p:txBody>
      </p:sp>
      <p:pic>
        <p:nvPicPr>
          <p:cNvPr id="134" name="SunLine 2c.tif" descr="SunLine 2c"/>
          <p:cNvPicPr/>
          <p:nvPr/>
        </p:nvPicPr>
        <p:blipFill>
          <a:blip r:embed="rId3">
            <a:extLst/>
          </a:blip>
          <a:stretch>
            <a:fillRect/>
          </a:stretch>
        </p:blipFill>
        <p:spPr>
          <a:xfrm>
            <a:off x="7239000" y="104775"/>
            <a:ext cx="1685925" cy="911225"/>
          </a:xfrm>
          <a:prstGeom prst="rect">
            <a:avLst/>
          </a:prstGeom>
          <a:ln w="12700">
            <a:miter lim="400000"/>
          </a:ln>
        </p:spPr>
      </p:pic>
    </p:spTree>
    <p:extLst>
      <p:ext uri="{BB962C8B-B14F-4D97-AF65-F5344CB8AC3E}">
        <p14:creationId xmlns:p14="http://schemas.microsoft.com/office/powerpoint/2010/main" val="410956799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idx="4294967295"/>
          </p:nvPr>
        </p:nvSpPr>
        <p:spPr>
          <a:xfrm>
            <a:off x="0" y="0"/>
            <a:ext cx="9144000" cy="1143000"/>
          </a:xfrm>
          <a:prstGeom prst="rect">
            <a:avLst/>
          </a:prstGeom>
        </p:spPr>
        <p:txBody>
          <a:bodyPr lIns="0" tIns="0" rIns="0" bIns="0">
            <a:normAutofit/>
          </a:bodyPr>
          <a:lstStyle>
            <a:lvl1pPr algn="l">
              <a:defRPr>
                <a:solidFill>
                  <a:srgbClr val="002060"/>
                </a:solidFill>
              </a:defRPr>
            </a:lvl1pPr>
          </a:lstStyle>
          <a:p>
            <a:pPr lvl="0">
              <a:defRPr sz="1800">
                <a:solidFill>
                  <a:srgbClr val="000000"/>
                </a:solidFill>
              </a:defRPr>
            </a:pPr>
            <a:r>
              <a:rPr lang="en-US" sz="3600" dirty="0" smtClean="0">
                <a:solidFill>
                  <a:srgbClr val="002060"/>
                </a:solidFill>
              </a:rPr>
              <a:t>SunLine’s Capital Project List</a:t>
            </a:r>
            <a:endParaRPr sz="3600" dirty="0">
              <a:solidFill>
                <a:srgbClr val="002060"/>
              </a:solidFill>
            </a:endParaRPr>
          </a:p>
        </p:txBody>
      </p:sp>
      <p:sp>
        <p:nvSpPr>
          <p:cNvPr id="133" name="Shape 133"/>
          <p:cNvSpPr>
            <a:spLocks noGrp="1"/>
          </p:cNvSpPr>
          <p:nvPr>
            <p:ph type="body" idx="4294967295"/>
          </p:nvPr>
        </p:nvSpPr>
        <p:spPr>
          <a:xfrm>
            <a:off x="17463" y="1246188"/>
            <a:ext cx="9126537" cy="546576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lnSpcReduction="20000"/>
          </a:bodyPr>
          <a:lstStyle/>
          <a:p>
            <a:pPr>
              <a:spcBef>
                <a:spcPts val="600"/>
              </a:spcBef>
              <a:buClr>
                <a:srgbClr val="002060"/>
              </a:buClr>
              <a:buFont typeface="Arial" panose="020B0604020202020204" pitchFamily="34" charset="0"/>
              <a:buChar char="•"/>
              <a:defRPr sz="1800"/>
            </a:pPr>
            <a:r>
              <a:rPr lang="en-US" sz="2800" b="1" dirty="0" smtClean="0">
                <a:solidFill>
                  <a:srgbClr val="002060"/>
                </a:solidFill>
              </a:rPr>
              <a:t>The following project awards are on schedule for the next 36 months:</a:t>
            </a:r>
          </a:p>
          <a:p>
            <a:pPr>
              <a:spcBef>
                <a:spcPts val="600"/>
              </a:spcBef>
              <a:buClr>
                <a:srgbClr val="002060"/>
              </a:buClr>
              <a:buFont typeface="Arial" panose="020B0604020202020204" pitchFamily="34" charset="0"/>
              <a:buChar char="•"/>
              <a:defRPr sz="1800"/>
            </a:pPr>
            <a:endParaRPr lang="en-US" sz="2800" b="1" dirty="0" smtClean="0">
              <a:solidFill>
                <a:srgbClr val="002060"/>
              </a:solidFill>
            </a:endParaRPr>
          </a:p>
          <a:p>
            <a:pPr lvl="1">
              <a:spcBef>
                <a:spcPts val="600"/>
              </a:spcBef>
              <a:buClr>
                <a:srgbClr val="002060"/>
              </a:buClr>
              <a:buFont typeface="Arial" panose="020B0604020202020204" pitchFamily="34" charset="0"/>
              <a:buChar char="•"/>
              <a:defRPr sz="1800"/>
            </a:pPr>
            <a:r>
              <a:rPr lang="en-US" sz="2800" dirty="0" smtClean="0">
                <a:solidFill>
                  <a:srgbClr val="002060"/>
                </a:solidFill>
              </a:rPr>
              <a:t>(5) Hydrogen Buses &amp; Onsite Hydrogen Station</a:t>
            </a:r>
          </a:p>
          <a:p>
            <a:pPr lvl="1">
              <a:spcBef>
                <a:spcPts val="600"/>
              </a:spcBef>
              <a:buClr>
                <a:srgbClr val="002060"/>
              </a:buClr>
              <a:buFont typeface="Arial" panose="020B0604020202020204" pitchFamily="34" charset="0"/>
              <a:buChar char="•"/>
              <a:defRPr sz="1800"/>
            </a:pPr>
            <a:r>
              <a:rPr lang="en-US" sz="2800" dirty="0" smtClean="0">
                <a:solidFill>
                  <a:srgbClr val="002060"/>
                </a:solidFill>
              </a:rPr>
              <a:t>New Operations Facility</a:t>
            </a:r>
          </a:p>
          <a:p>
            <a:pPr lvl="1">
              <a:spcBef>
                <a:spcPts val="600"/>
              </a:spcBef>
              <a:buClr>
                <a:srgbClr val="002060"/>
              </a:buClr>
              <a:buFont typeface="Arial" panose="020B0604020202020204" pitchFamily="34" charset="0"/>
              <a:buChar char="•"/>
              <a:defRPr sz="1800"/>
            </a:pPr>
            <a:r>
              <a:rPr lang="en-US" sz="2800" dirty="0" smtClean="0">
                <a:solidFill>
                  <a:srgbClr val="002060"/>
                </a:solidFill>
              </a:rPr>
              <a:t>(5) Hydrogen Fuel Cell Buses (LoNo)</a:t>
            </a:r>
          </a:p>
          <a:p>
            <a:pPr lvl="1">
              <a:spcBef>
                <a:spcPts val="600"/>
              </a:spcBef>
              <a:buClr>
                <a:srgbClr val="002060"/>
              </a:buClr>
              <a:buFont typeface="Arial" panose="020B0604020202020204" pitchFamily="34" charset="0"/>
              <a:buChar char="•"/>
              <a:defRPr sz="1800"/>
            </a:pPr>
            <a:r>
              <a:rPr lang="en-US" sz="2800" dirty="0" smtClean="0">
                <a:solidFill>
                  <a:srgbClr val="002060"/>
                </a:solidFill>
              </a:rPr>
              <a:t>Transportation Demand Management (Vanpool)</a:t>
            </a:r>
          </a:p>
          <a:p>
            <a:pPr lvl="1">
              <a:spcBef>
                <a:spcPts val="600"/>
              </a:spcBef>
              <a:buClr>
                <a:srgbClr val="002060"/>
              </a:buClr>
              <a:buFont typeface="Arial" panose="020B0604020202020204" pitchFamily="34" charset="0"/>
              <a:buChar char="•"/>
              <a:defRPr sz="1800"/>
            </a:pPr>
            <a:r>
              <a:rPr lang="en-US" sz="2800" dirty="0" smtClean="0">
                <a:solidFill>
                  <a:srgbClr val="002060"/>
                </a:solidFill>
              </a:rPr>
              <a:t>Battery Dominant Fuel Cell Bus</a:t>
            </a:r>
          </a:p>
          <a:p>
            <a:pPr lvl="1">
              <a:spcBef>
                <a:spcPts val="600"/>
              </a:spcBef>
              <a:buClr>
                <a:srgbClr val="002060"/>
              </a:buClr>
              <a:buFont typeface="Arial" panose="020B0604020202020204" pitchFamily="34" charset="0"/>
              <a:buChar char="•"/>
              <a:defRPr sz="1800"/>
            </a:pPr>
            <a:r>
              <a:rPr lang="en-US" sz="2800" dirty="0" smtClean="0">
                <a:solidFill>
                  <a:srgbClr val="002060"/>
                </a:solidFill>
              </a:rPr>
              <a:t>(4) Zero Emission Buses – All Electric</a:t>
            </a:r>
          </a:p>
          <a:p>
            <a:pPr lvl="1">
              <a:spcBef>
                <a:spcPts val="600"/>
              </a:spcBef>
              <a:buClr>
                <a:srgbClr val="002060"/>
              </a:buClr>
              <a:buFont typeface="Arial" panose="020B0604020202020204" pitchFamily="34" charset="0"/>
              <a:buChar char="•"/>
              <a:defRPr sz="1800"/>
            </a:pPr>
            <a:r>
              <a:rPr lang="en-US" sz="2800" dirty="0" smtClean="0">
                <a:solidFill>
                  <a:srgbClr val="002060"/>
                </a:solidFill>
              </a:rPr>
              <a:t>Center of Excellence Facility for Zero Emission Vehicle Training</a:t>
            </a:r>
          </a:p>
          <a:p>
            <a:pPr marL="457200" lvl="1" indent="0">
              <a:spcBef>
                <a:spcPts val="600"/>
              </a:spcBef>
              <a:buClr>
                <a:srgbClr val="002060"/>
              </a:buClr>
              <a:buNone/>
              <a:defRPr sz="1800"/>
            </a:pPr>
            <a:endParaRPr lang="en-US" sz="2800" b="1" dirty="0" smtClean="0">
              <a:solidFill>
                <a:srgbClr val="002060"/>
              </a:solidFill>
            </a:endParaRPr>
          </a:p>
          <a:p>
            <a:pPr>
              <a:spcBef>
                <a:spcPts val="600"/>
              </a:spcBef>
              <a:buClr>
                <a:srgbClr val="002060"/>
              </a:buClr>
              <a:buFont typeface="Arial" panose="020B0604020202020204" pitchFamily="34" charset="0"/>
              <a:buChar char="•"/>
              <a:defRPr sz="1800"/>
            </a:pPr>
            <a:r>
              <a:rPr lang="en-US" sz="2800" b="1" dirty="0" smtClean="0">
                <a:solidFill>
                  <a:srgbClr val="002060"/>
                </a:solidFill>
              </a:rPr>
              <a:t>Total Project Awards:</a:t>
            </a:r>
          </a:p>
          <a:p>
            <a:pPr marL="0" indent="0">
              <a:spcBef>
                <a:spcPts val="600"/>
              </a:spcBef>
              <a:buClr>
                <a:srgbClr val="002060"/>
              </a:buClr>
              <a:buNone/>
              <a:defRPr sz="1800"/>
            </a:pPr>
            <a:r>
              <a:rPr lang="en-US" sz="2800" b="1" dirty="0">
                <a:solidFill>
                  <a:srgbClr val="002060"/>
                </a:solidFill>
              </a:rPr>
              <a:t> </a:t>
            </a:r>
            <a:r>
              <a:rPr lang="en-US" sz="2800" b="1" dirty="0" smtClean="0">
                <a:solidFill>
                  <a:srgbClr val="002060"/>
                </a:solidFill>
              </a:rPr>
              <a:t>   $43,314,422</a:t>
            </a:r>
            <a:endParaRPr sz="2800" b="1" dirty="0">
              <a:solidFill>
                <a:srgbClr val="002060"/>
              </a:solidFill>
            </a:endParaRPr>
          </a:p>
        </p:txBody>
      </p:sp>
      <p:pic>
        <p:nvPicPr>
          <p:cNvPr id="134" name="SunLine 2c.tif" descr="SunLine 2c"/>
          <p:cNvPicPr/>
          <p:nvPr/>
        </p:nvPicPr>
        <p:blipFill>
          <a:blip r:embed="rId3">
            <a:extLst/>
          </a:blip>
          <a:stretch>
            <a:fillRect/>
          </a:stretch>
        </p:blipFill>
        <p:spPr>
          <a:xfrm>
            <a:off x="7239000" y="104775"/>
            <a:ext cx="1685925" cy="911225"/>
          </a:xfrm>
          <a:prstGeom prst="rect">
            <a:avLst/>
          </a:prstGeom>
          <a:ln w="12700">
            <a:miter lim="400000"/>
          </a:ln>
        </p:spPr>
      </p:pic>
    </p:spTree>
    <p:extLst>
      <p:ext uri="{BB962C8B-B14F-4D97-AF65-F5344CB8AC3E}">
        <p14:creationId xmlns:p14="http://schemas.microsoft.com/office/powerpoint/2010/main" val="179299703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7112"/>
          </a:xfrm>
        </p:spPr>
        <p:txBody>
          <a:bodyPr/>
          <a:lstStyle/>
          <a:p>
            <a:pPr algn="l"/>
            <a:r>
              <a:rPr lang="en-US" dirty="0" smtClean="0">
                <a:solidFill>
                  <a:srgbClr val="002060"/>
                </a:solidFill>
              </a:rPr>
              <a:t>Community Focus</a:t>
            </a:r>
            <a:endParaRPr lang="en-US" dirty="0">
              <a:solidFill>
                <a:srgbClr val="002060"/>
              </a:solidFill>
            </a:endParaRPr>
          </a:p>
        </p:txBody>
      </p:sp>
      <p:sp>
        <p:nvSpPr>
          <p:cNvPr id="3" name="TextBox 2"/>
          <p:cNvSpPr txBox="1"/>
          <p:nvPr/>
        </p:nvSpPr>
        <p:spPr>
          <a:xfrm>
            <a:off x="1005840" y="5657673"/>
            <a:ext cx="6629400"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2060"/>
                </a:solidFill>
                <a:effectLst/>
                <a:uFillTx/>
                <a:latin typeface="Arial"/>
                <a:ea typeface="Arial"/>
                <a:cs typeface="Arial"/>
                <a:sym typeface="Arial"/>
                <a:hlinkClick r:id="rId3"/>
              </a:rPr>
              <a:t>Lskiver@sunline.org</a:t>
            </a:r>
            <a:r>
              <a:rPr kumimoji="0" lang="en-US" sz="3600" b="0" i="0" u="none" strike="noStrike" cap="none" spc="0" normalizeH="0" baseline="0" dirty="0" smtClean="0">
                <a:ln>
                  <a:noFill/>
                </a:ln>
                <a:solidFill>
                  <a:srgbClr val="002060"/>
                </a:solidFill>
                <a:effectLst/>
                <a:uFillTx/>
                <a:latin typeface="Arial"/>
                <a:ea typeface="Arial"/>
                <a:cs typeface="Arial"/>
                <a:sym typeface="Arial"/>
              </a:rPr>
              <a:t> </a:t>
            </a:r>
          </a:p>
          <a:p>
            <a:pPr marL="0" marR="0" indent="0" algn="ctr" defTabSz="9144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2060"/>
                </a:solidFill>
                <a:effectLst/>
                <a:uFillTx/>
                <a:latin typeface="Arial"/>
                <a:ea typeface="Arial"/>
                <a:cs typeface="Arial"/>
                <a:sym typeface="Arial"/>
              </a:rPr>
              <a:t>Thank</a:t>
            </a:r>
            <a:r>
              <a:rPr kumimoji="0" lang="en-US" sz="3600" b="0" i="0" u="none" strike="noStrike" cap="none" spc="0" normalizeH="0" dirty="0" smtClean="0">
                <a:ln>
                  <a:noFill/>
                </a:ln>
                <a:solidFill>
                  <a:srgbClr val="002060"/>
                </a:solidFill>
                <a:effectLst/>
                <a:uFillTx/>
                <a:latin typeface="Arial"/>
                <a:ea typeface="Arial"/>
                <a:cs typeface="Arial"/>
                <a:sym typeface="Arial"/>
              </a:rPr>
              <a:t> You</a:t>
            </a:r>
            <a:endParaRPr kumimoji="0" lang="en-US" sz="3600" b="0" i="0" u="none" strike="noStrike" cap="none" spc="0" normalizeH="0" baseline="0" dirty="0">
              <a:ln>
                <a:noFill/>
              </a:ln>
              <a:solidFill>
                <a:srgbClr val="002060"/>
              </a:solidFill>
              <a:effectLst/>
              <a:uFillTx/>
              <a:latin typeface="Arial"/>
              <a:ea typeface="Arial"/>
              <a:cs typeface="Arial"/>
              <a:sym typeface="Arial"/>
            </a:endParaRPr>
          </a:p>
        </p:txBody>
      </p:sp>
      <p:pic>
        <p:nvPicPr>
          <p:cNvPr id="6" name="SunLine 2c.tif" descr="SunLine 2c"/>
          <p:cNvPicPr/>
          <p:nvPr/>
        </p:nvPicPr>
        <p:blipFill>
          <a:blip r:embed="rId4">
            <a:extLst/>
          </a:blip>
          <a:stretch>
            <a:fillRect/>
          </a:stretch>
        </p:blipFill>
        <p:spPr>
          <a:xfrm>
            <a:off x="7355588" y="115887"/>
            <a:ext cx="1685925" cy="911225"/>
          </a:xfrm>
          <a:prstGeom prst="rect">
            <a:avLst/>
          </a:prstGeom>
          <a:ln w="12700">
            <a:miter lim="400000"/>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455" y="1056671"/>
            <a:ext cx="7277765" cy="227197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3748" y="3405031"/>
            <a:ext cx="7277765" cy="2252642"/>
          </a:xfrm>
          <a:prstGeom prst="rect">
            <a:avLst/>
          </a:prstGeom>
        </p:spPr>
      </p:pic>
    </p:spTree>
    <p:extLst>
      <p:ext uri="{BB962C8B-B14F-4D97-AF65-F5344CB8AC3E}">
        <p14:creationId xmlns:p14="http://schemas.microsoft.com/office/powerpoint/2010/main" val="3301758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61"/>
          <p:cNvGrpSpPr>
            <a:grpSpLocks/>
          </p:cNvGrpSpPr>
          <p:nvPr/>
        </p:nvGrpSpPr>
        <p:grpSpPr bwMode="auto">
          <a:xfrm>
            <a:off x="0" y="0"/>
            <a:ext cx="9144000" cy="1143000"/>
            <a:chOff x="-8" y="-8"/>
            <a:chExt cx="9144007" cy="1143006"/>
          </a:xfrm>
        </p:grpSpPr>
        <p:sp>
          <p:nvSpPr>
            <p:cNvPr id="59" name="Shape 59"/>
            <p:cNvSpPr/>
            <p:nvPr/>
          </p:nvSpPr>
          <p:spPr>
            <a:xfrm>
              <a:off x="-8" y="-8"/>
              <a:ext cx="9144007" cy="1143006"/>
            </a:xfrm>
            <a:prstGeom prst="rect">
              <a:avLst/>
            </a:prstGeom>
            <a:solidFill>
              <a:srgbClr val="C0C0C0"/>
            </a:solidFill>
            <a:ln w="12700" cap="flat">
              <a:noFill/>
              <a:miter lim="400000"/>
            </a:ln>
            <a:effectLst/>
          </p:spPr>
          <p:txBody>
            <a:bodyPr lIns="0" tIns="0" rIns="0" bIns="0" anchor="ctr"/>
            <a:lstStyle/>
            <a:p>
              <a:pPr>
                <a:defRPr sz="3600">
                  <a:solidFill>
                    <a:srgbClr val="002060"/>
                  </a:solidFill>
                  <a:effectLst>
                    <a:outerShdw blurRad="12700" dist="25400" dir="2700000" rotWithShape="0">
                      <a:srgbClr val="000000"/>
                    </a:outerShdw>
                  </a:effectLst>
                  <a:latin typeface="Arial Bold"/>
                  <a:ea typeface="Arial Bold"/>
                  <a:cs typeface="Arial Bold"/>
                  <a:sym typeface="Arial Bold"/>
                </a:defRPr>
              </a:pPr>
              <a:endParaRPr sz="3600" dirty="0">
                <a:solidFill>
                  <a:srgbClr val="002060"/>
                </a:solidFill>
                <a:effectLst>
                  <a:outerShdw blurRad="12700" dist="25400" dir="2700000" rotWithShape="0">
                    <a:srgbClr val="000000"/>
                  </a:outerShdw>
                </a:effectLst>
                <a:latin typeface="Arial Bold"/>
                <a:ea typeface="Arial Bold"/>
                <a:cs typeface="Arial Bold"/>
                <a:sym typeface="Arial Bold"/>
              </a:endParaRPr>
            </a:p>
          </p:txBody>
        </p:sp>
        <p:sp>
          <p:nvSpPr>
            <p:cNvPr id="21511" name="Shape 60"/>
            <p:cNvSpPr>
              <a:spLocks noChangeArrowheads="1"/>
            </p:cNvSpPr>
            <p:nvPr/>
          </p:nvSpPr>
          <p:spPr bwMode="auto">
            <a:xfrm>
              <a:off x="-8" y="263717"/>
              <a:ext cx="9144007" cy="6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indent="228600">
                <a:defRPr sz="800">
                  <a:solidFill>
                    <a:srgbClr val="003399"/>
                  </a:solidFill>
                  <a:latin typeface="Arial" panose="020B0604020202020204" pitchFamily="34" charset="0"/>
                  <a:cs typeface="Arial" panose="020B0604020202020204" pitchFamily="34" charset="0"/>
                </a:defRPr>
              </a:lvl1pPr>
              <a:lvl2pPr marL="742950" indent="-285750">
                <a:defRPr sz="800">
                  <a:solidFill>
                    <a:srgbClr val="003399"/>
                  </a:solidFill>
                  <a:latin typeface="Arial" panose="020B0604020202020204" pitchFamily="34" charset="0"/>
                  <a:cs typeface="Arial" panose="020B0604020202020204" pitchFamily="34" charset="0"/>
                </a:defRPr>
              </a:lvl2pPr>
              <a:lvl3pPr marL="1143000" indent="-228600">
                <a:defRPr sz="800">
                  <a:solidFill>
                    <a:srgbClr val="003399"/>
                  </a:solidFill>
                  <a:latin typeface="Arial" panose="020B0604020202020204" pitchFamily="34" charset="0"/>
                  <a:cs typeface="Arial" panose="020B0604020202020204" pitchFamily="34" charset="0"/>
                </a:defRPr>
              </a:lvl3pPr>
              <a:lvl4pPr marL="1600200" indent="-228600">
                <a:defRPr sz="800">
                  <a:solidFill>
                    <a:srgbClr val="003399"/>
                  </a:solidFill>
                  <a:latin typeface="Arial" panose="020B0604020202020204" pitchFamily="34" charset="0"/>
                  <a:cs typeface="Arial" panose="020B0604020202020204" pitchFamily="34" charset="0"/>
                </a:defRPr>
              </a:lvl4pPr>
              <a:lvl5pPr marL="2057400" indent="-228600">
                <a:defRPr sz="8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rgbClr val="003399"/>
                  </a:solidFill>
                  <a:latin typeface="Arial" panose="020B0604020202020204" pitchFamily="34" charset="0"/>
                  <a:cs typeface="Arial" panose="020B0604020202020204" pitchFamily="34" charset="0"/>
                </a:defRPr>
              </a:lvl9pPr>
            </a:lstStyle>
            <a:p>
              <a:r>
                <a:rPr lang="en-US" altLang="en-US" sz="4000" dirty="0">
                  <a:solidFill>
                    <a:srgbClr val="002060"/>
                  </a:solidFill>
                  <a:latin typeface="Arial Bold" panose="020B0704020202020204" pitchFamily="34" charset="0"/>
                  <a:cs typeface="Arial Bold" panose="020B0704020202020204" pitchFamily="34" charset="0"/>
                  <a:sym typeface="Arial Bold" panose="020B0704020202020204" pitchFamily="34" charset="0"/>
                </a:rPr>
                <a:t>SunLine Facts</a:t>
              </a:r>
            </a:p>
          </p:txBody>
        </p:sp>
      </p:grpSp>
      <p:pic>
        <p:nvPicPr>
          <p:cNvPr id="21507" name="image3.png" descr="SunLine 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76200"/>
            <a:ext cx="1524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1508" name="image4.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312" y="1143000"/>
            <a:ext cx="370193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4" name="Shape 64"/>
          <p:cNvSpPr/>
          <p:nvPr/>
        </p:nvSpPr>
        <p:spPr>
          <a:xfrm>
            <a:off x="0" y="1143000"/>
            <a:ext cx="5527964" cy="6980368"/>
          </a:xfrm>
          <a:prstGeom prst="rect">
            <a:avLst/>
          </a:prstGeom>
          <a:ln w="12700">
            <a:miter lim="400000"/>
          </a:ln>
          <a:extLst>
            <a:ext uri="{C572A759-6A51-4108-AA02-DFA0A04FC94B}"/>
          </a:extLst>
        </p:spPr>
        <p:txBody>
          <a:bodyPr wrap="square" lIns="45718" tIns="45718" rIns="45718" bIns="45718">
            <a:spAutoFit/>
          </a:bodyPr>
          <a:lstStyle/>
          <a:p>
            <a:pPr lvl="1">
              <a:spcBef>
                <a:spcPts val="600"/>
              </a:spcBef>
              <a:defRPr sz="1800"/>
            </a:pPr>
            <a:r>
              <a:rPr sz="2400" dirty="0">
                <a:solidFill>
                  <a:srgbClr val="002060"/>
                </a:solidFill>
                <a:latin typeface="Arial Bold"/>
                <a:ea typeface="Arial Bold"/>
                <a:cs typeface="Arial Bold"/>
                <a:sym typeface="Arial Bold"/>
              </a:rPr>
              <a:t>SunLine</a:t>
            </a:r>
            <a:r>
              <a:rPr sz="2400" dirty="0">
                <a:solidFill>
                  <a:srgbClr val="002060"/>
                </a:solidFill>
                <a:effectLst>
                  <a:outerShdw blurRad="12700" dist="25400" dir="2700000" rotWithShape="0">
                    <a:srgbClr val="DDDDDD"/>
                  </a:outerShdw>
                </a:effectLst>
                <a:latin typeface="Arial Bold"/>
                <a:ea typeface="Arial Bold"/>
                <a:cs typeface="Arial Bold"/>
                <a:sym typeface="Arial Bold"/>
              </a:rPr>
              <a:t> </a:t>
            </a:r>
            <a:r>
              <a:rPr sz="2400" dirty="0">
                <a:solidFill>
                  <a:srgbClr val="002060"/>
                </a:solidFill>
                <a:latin typeface="Arial Bold"/>
                <a:ea typeface="Arial Bold"/>
                <a:cs typeface="Arial Bold"/>
                <a:sym typeface="Arial Bold"/>
              </a:rPr>
              <a:t>Operations</a:t>
            </a:r>
            <a:endParaRPr sz="1800" dirty="0">
              <a:latin typeface="Arial"/>
              <a:ea typeface="Arial"/>
              <a:cs typeface="Arial"/>
              <a:sym typeface="Arial"/>
            </a:endParaRPr>
          </a:p>
          <a:p>
            <a:pPr marL="800100" lvl="1" indent="-342900">
              <a:spcBef>
                <a:spcPts val="600"/>
              </a:spcBef>
              <a:buFont typeface="Arial" panose="020B0604020202020204" pitchFamily="34" charset="0"/>
              <a:buChar char="•"/>
              <a:defRPr sz="1800"/>
            </a:pPr>
            <a:r>
              <a:rPr lang="en-US" sz="2200" dirty="0" smtClean="0">
                <a:solidFill>
                  <a:srgbClr val="002060"/>
                </a:solidFill>
                <a:sym typeface="Arial"/>
              </a:rPr>
              <a:t>F</a:t>
            </a:r>
            <a:r>
              <a:rPr sz="2200" dirty="0" smtClean="0">
                <a:solidFill>
                  <a:srgbClr val="002060"/>
                </a:solidFill>
                <a:sym typeface="Arial"/>
              </a:rPr>
              <a:t>ourteen </a:t>
            </a:r>
            <a:r>
              <a:rPr sz="2200" dirty="0">
                <a:solidFill>
                  <a:srgbClr val="002060"/>
                </a:solidFill>
                <a:sym typeface="Arial"/>
              </a:rPr>
              <a:t>(14) local SunBus fixed </a:t>
            </a:r>
            <a:r>
              <a:rPr sz="2200" dirty="0" smtClean="0">
                <a:solidFill>
                  <a:srgbClr val="002060"/>
                </a:solidFill>
                <a:sym typeface="Arial"/>
              </a:rPr>
              <a:t>routes</a:t>
            </a:r>
            <a:r>
              <a:rPr lang="en-US" sz="2200" dirty="0" smtClean="0">
                <a:solidFill>
                  <a:srgbClr val="002060"/>
                </a:solidFill>
                <a:sym typeface="Arial"/>
              </a:rPr>
              <a:t>, (1) express line,</a:t>
            </a:r>
            <a:r>
              <a:rPr sz="2200" dirty="0" smtClean="0">
                <a:solidFill>
                  <a:srgbClr val="002060"/>
                </a:solidFill>
                <a:sym typeface="Arial"/>
              </a:rPr>
              <a:t> </a:t>
            </a:r>
            <a:r>
              <a:rPr lang="en-US" sz="2200" dirty="0" smtClean="0">
                <a:solidFill>
                  <a:srgbClr val="002060"/>
                </a:solidFill>
                <a:sym typeface="Arial"/>
              </a:rPr>
              <a:t>(1) </a:t>
            </a:r>
            <a:r>
              <a:rPr sz="2200" dirty="0" smtClean="0">
                <a:solidFill>
                  <a:srgbClr val="002060"/>
                </a:solidFill>
                <a:sym typeface="Arial"/>
              </a:rPr>
              <a:t>Riverside </a:t>
            </a:r>
            <a:r>
              <a:rPr sz="2200" dirty="0">
                <a:solidFill>
                  <a:srgbClr val="002060"/>
                </a:solidFill>
                <a:sym typeface="Arial"/>
              </a:rPr>
              <a:t>Commuter </a:t>
            </a:r>
            <a:r>
              <a:rPr sz="2200" dirty="0" smtClean="0">
                <a:solidFill>
                  <a:srgbClr val="002060"/>
                </a:solidFill>
                <a:sym typeface="Arial"/>
              </a:rPr>
              <a:t>Link</a:t>
            </a:r>
            <a:r>
              <a:rPr lang="en-US" sz="2200" dirty="0" smtClean="0">
                <a:solidFill>
                  <a:srgbClr val="002060"/>
                </a:solidFill>
                <a:sym typeface="Arial"/>
              </a:rPr>
              <a:t>, ADA</a:t>
            </a:r>
            <a:r>
              <a:rPr sz="2200" dirty="0" smtClean="0">
                <a:solidFill>
                  <a:srgbClr val="002060"/>
                </a:solidFill>
                <a:sym typeface="Arial"/>
              </a:rPr>
              <a:t> </a:t>
            </a:r>
            <a:r>
              <a:rPr lang="en-US" sz="2200" dirty="0" smtClean="0">
                <a:solidFill>
                  <a:srgbClr val="002060"/>
                </a:solidFill>
                <a:sym typeface="Arial"/>
              </a:rPr>
              <a:t>Paratransit</a:t>
            </a:r>
            <a:endParaRPr sz="2200" dirty="0">
              <a:solidFill>
                <a:srgbClr val="002060"/>
              </a:solidFill>
              <a:sym typeface="Arial"/>
            </a:endParaRPr>
          </a:p>
          <a:p>
            <a:pPr marL="800100" lvl="1" indent="-342900">
              <a:spcBef>
                <a:spcPts val="600"/>
              </a:spcBef>
              <a:buFont typeface="Arial" panose="020B0604020202020204" pitchFamily="34" charset="0"/>
              <a:buChar char="•"/>
              <a:defRPr sz="1800"/>
            </a:pPr>
            <a:r>
              <a:rPr lang="en-US" sz="2200" b="1" dirty="0" smtClean="0">
                <a:solidFill>
                  <a:srgbClr val="002060"/>
                </a:solidFill>
                <a:sym typeface="Arial"/>
              </a:rPr>
              <a:t>66 CNG buses</a:t>
            </a:r>
          </a:p>
          <a:p>
            <a:pPr marL="800100" lvl="1" indent="-342900">
              <a:spcBef>
                <a:spcPts val="600"/>
              </a:spcBef>
              <a:buFont typeface="Arial" panose="020B0604020202020204" pitchFamily="34" charset="0"/>
              <a:buChar char="•"/>
              <a:defRPr sz="1800"/>
            </a:pPr>
            <a:r>
              <a:rPr lang="en-US" sz="2200" b="1" dirty="0" smtClean="0">
                <a:solidFill>
                  <a:srgbClr val="002060"/>
                </a:solidFill>
              </a:rPr>
              <a:t>5 Electric Hydrogen Fuel Cell buses</a:t>
            </a:r>
          </a:p>
          <a:p>
            <a:pPr marL="800100" lvl="1" indent="-342900">
              <a:spcBef>
                <a:spcPts val="600"/>
              </a:spcBef>
              <a:buFont typeface="Arial" panose="020B0604020202020204" pitchFamily="34" charset="0"/>
              <a:buChar char="•"/>
              <a:defRPr sz="1800"/>
            </a:pPr>
            <a:r>
              <a:rPr lang="en-US" sz="2200" b="1" dirty="0" smtClean="0">
                <a:solidFill>
                  <a:srgbClr val="002060"/>
                </a:solidFill>
                <a:sym typeface="Arial"/>
              </a:rPr>
              <a:t>3 All Electric Battery buses</a:t>
            </a:r>
          </a:p>
          <a:p>
            <a:pPr marL="800100" lvl="1" indent="-342900">
              <a:spcBef>
                <a:spcPts val="600"/>
              </a:spcBef>
              <a:buFont typeface="Arial" panose="020B0604020202020204" pitchFamily="34" charset="0"/>
              <a:buChar char="•"/>
              <a:defRPr sz="1800"/>
            </a:pPr>
            <a:r>
              <a:rPr lang="en-US" sz="2200" b="1" dirty="0" smtClean="0">
                <a:solidFill>
                  <a:srgbClr val="002060"/>
                </a:solidFill>
              </a:rPr>
              <a:t>35 CNG Paratransit Vehicles</a:t>
            </a:r>
          </a:p>
          <a:p>
            <a:pPr marL="800100" lvl="1" indent="-342900">
              <a:spcBef>
                <a:spcPts val="600"/>
              </a:spcBef>
              <a:buFont typeface="Arial" panose="020B0604020202020204" pitchFamily="34" charset="0"/>
              <a:buChar char="•"/>
              <a:defRPr sz="1800"/>
            </a:pPr>
            <a:r>
              <a:rPr lang="en-US" sz="2200" b="1" dirty="0" smtClean="0">
                <a:solidFill>
                  <a:srgbClr val="002060"/>
                </a:solidFill>
                <a:sym typeface="Arial"/>
              </a:rPr>
              <a:t>220 Kg Hyradix Reformer</a:t>
            </a:r>
          </a:p>
          <a:p>
            <a:pPr marL="800100" lvl="1" indent="-342900">
              <a:spcBef>
                <a:spcPts val="600"/>
              </a:spcBef>
              <a:buFont typeface="Arial" panose="020B0604020202020204" pitchFamily="34" charset="0"/>
              <a:buChar char="•"/>
              <a:defRPr sz="1800"/>
            </a:pPr>
            <a:r>
              <a:rPr lang="en-US" sz="2200" b="1" dirty="0" smtClean="0">
                <a:solidFill>
                  <a:srgbClr val="002060"/>
                </a:solidFill>
              </a:rPr>
              <a:t>Usage 100 Kg per day</a:t>
            </a:r>
            <a:endParaRPr sz="2200" b="1" dirty="0">
              <a:solidFill>
                <a:srgbClr val="002060"/>
              </a:solidFill>
              <a:sym typeface="Arial"/>
            </a:endParaRPr>
          </a:p>
          <a:p>
            <a:pPr marL="800100" lvl="1" indent="-342900">
              <a:spcBef>
                <a:spcPts val="600"/>
              </a:spcBef>
              <a:buFont typeface="Arial" panose="020B0604020202020204" pitchFamily="34" charset="0"/>
              <a:buChar char="•"/>
              <a:defRPr sz="1800"/>
            </a:pPr>
            <a:r>
              <a:rPr sz="2200" dirty="0">
                <a:solidFill>
                  <a:srgbClr val="002060"/>
                </a:solidFill>
                <a:sym typeface="Arial"/>
              </a:rPr>
              <a:t>Operated </a:t>
            </a:r>
            <a:r>
              <a:rPr lang="en-US" sz="2200" dirty="0" smtClean="0">
                <a:solidFill>
                  <a:srgbClr val="002060"/>
                </a:solidFill>
                <a:sym typeface="Arial"/>
              </a:rPr>
              <a:t>4.3</a:t>
            </a:r>
            <a:r>
              <a:rPr sz="2200" dirty="0" smtClean="0">
                <a:solidFill>
                  <a:srgbClr val="002060"/>
                </a:solidFill>
                <a:sym typeface="Arial"/>
              </a:rPr>
              <a:t> </a:t>
            </a:r>
            <a:r>
              <a:rPr sz="2200" dirty="0">
                <a:solidFill>
                  <a:srgbClr val="002060"/>
                </a:solidFill>
                <a:sym typeface="Arial"/>
              </a:rPr>
              <a:t>million revenue miles for </a:t>
            </a:r>
            <a:r>
              <a:rPr sz="2200" dirty="0" smtClean="0">
                <a:solidFill>
                  <a:srgbClr val="002060"/>
                </a:solidFill>
                <a:sym typeface="Arial"/>
              </a:rPr>
              <a:t>4.</a:t>
            </a:r>
            <a:r>
              <a:rPr lang="en-US" sz="2200" dirty="0" smtClean="0">
                <a:solidFill>
                  <a:srgbClr val="002060"/>
                </a:solidFill>
                <a:sym typeface="Arial"/>
              </a:rPr>
              <a:t>5</a:t>
            </a:r>
            <a:r>
              <a:rPr sz="2200" dirty="0" smtClean="0">
                <a:solidFill>
                  <a:srgbClr val="002060"/>
                </a:solidFill>
                <a:sym typeface="Arial"/>
              </a:rPr>
              <a:t> </a:t>
            </a:r>
            <a:r>
              <a:rPr sz="2200" dirty="0">
                <a:solidFill>
                  <a:srgbClr val="002060"/>
                </a:solidFill>
                <a:sym typeface="Arial"/>
              </a:rPr>
              <a:t>million </a:t>
            </a:r>
            <a:r>
              <a:rPr sz="2200" dirty="0" smtClean="0">
                <a:solidFill>
                  <a:srgbClr val="002060"/>
                </a:solidFill>
                <a:sym typeface="Arial"/>
              </a:rPr>
              <a:t>passenge</a:t>
            </a:r>
            <a:r>
              <a:rPr lang="en-US" sz="2200" dirty="0" smtClean="0">
                <a:solidFill>
                  <a:srgbClr val="002060"/>
                </a:solidFill>
                <a:sym typeface="Arial"/>
              </a:rPr>
              <a:t>r trips</a:t>
            </a:r>
          </a:p>
          <a:p>
            <a:pPr marL="800100" lvl="1" indent="-342900">
              <a:spcBef>
                <a:spcPts val="600"/>
              </a:spcBef>
              <a:buFont typeface="Arial" panose="020B0604020202020204" pitchFamily="34" charset="0"/>
              <a:buChar char="•"/>
              <a:defRPr sz="1800"/>
            </a:pPr>
            <a:r>
              <a:rPr lang="en-US" sz="2200" dirty="0" smtClean="0">
                <a:solidFill>
                  <a:srgbClr val="002060"/>
                </a:solidFill>
              </a:rPr>
              <a:t>315 Employees </a:t>
            </a:r>
          </a:p>
          <a:p>
            <a:pPr marL="800100" lvl="1" indent="-342900">
              <a:spcBef>
                <a:spcPts val="600"/>
              </a:spcBef>
              <a:buFont typeface="Arial" panose="020B0604020202020204" pitchFamily="34" charset="0"/>
              <a:buChar char="•"/>
              <a:defRPr sz="1800"/>
            </a:pPr>
            <a:endParaRPr lang="en-US" sz="2000" dirty="0"/>
          </a:p>
          <a:p>
            <a:pPr marL="800100" lvl="1" indent="-342900">
              <a:spcBef>
                <a:spcPts val="600"/>
              </a:spcBef>
              <a:buFont typeface="Arial" panose="020B0604020202020204" pitchFamily="34" charset="0"/>
              <a:buChar char="•"/>
              <a:defRPr sz="1800"/>
            </a:pPr>
            <a:endParaRPr sz="1800" dirty="0">
              <a:latin typeface="Arial"/>
              <a:ea typeface="Arial"/>
              <a:cs typeface="Arial"/>
              <a:sym typeface="Arial"/>
            </a:endParaRPr>
          </a:p>
          <a:p>
            <a:pPr lvl="1">
              <a:spcBef>
                <a:spcPts val="600"/>
              </a:spcBef>
              <a:defRPr sz="1800"/>
            </a:pPr>
            <a:endParaRPr sz="1800" dirty="0">
              <a:solidFill>
                <a:srgbClr val="002060"/>
              </a:solidFill>
              <a:latin typeface="Arial"/>
              <a:ea typeface="Arial"/>
              <a:cs typeface="Arial"/>
              <a:sym typeface="Arial"/>
            </a:endParaRPr>
          </a:p>
          <a:p>
            <a:pPr>
              <a:lnSpc>
                <a:spcPct val="90000"/>
              </a:lnSpc>
              <a:defRPr sz="1800"/>
            </a:pPr>
            <a:r>
              <a:rPr lang="en-US" sz="2400" dirty="0">
                <a:solidFill>
                  <a:srgbClr val="002060"/>
                </a:solidFill>
                <a:latin typeface="Arial Bold"/>
                <a:ea typeface="Arial Bold"/>
                <a:cs typeface="Arial Bold"/>
                <a:sym typeface="Arial Bold"/>
              </a:rPr>
              <a:t>   </a:t>
            </a:r>
            <a:endParaRPr sz="2400" dirty="0">
              <a:solidFill>
                <a:srgbClr val="002060"/>
              </a:solidFill>
              <a:latin typeface="Arial Bold"/>
              <a:ea typeface="Arial Bold"/>
              <a:cs typeface="Arial Bold"/>
              <a:sym typeface="Arial Bold"/>
            </a:endParaRPr>
          </a:p>
        </p:txBody>
      </p:sp>
    </p:spTree>
    <p:extLst>
      <p:ext uri="{BB962C8B-B14F-4D97-AF65-F5344CB8AC3E}">
        <p14:creationId xmlns:p14="http://schemas.microsoft.com/office/powerpoint/2010/main" val="122585583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bwMode="auto">
          <a:xfrm>
            <a:off x="152400" y="1251284"/>
            <a:ext cx="8686800" cy="5682916"/>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0"/>
              </a:spcBef>
              <a:spcAft>
                <a:spcPts val="0"/>
              </a:spcAft>
              <a:buFont typeface="Arial" panose="020B0604020202020204" pitchFamily="34" charset="0"/>
              <a:buChar char="•"/>
              <a:defRPr/>
            </a:pPr>
            <a:r>
              <a:rPr lang="en-US" sz="2400" b="1" dirty="0" smtClean="0">
                <a:solidFill>
                  <a:srgbClr val="002060"/>
                </a:solidFill>
              </a:rPr>
              <a:t>SunLine Transit Agency</a:t>
            </a:r>
          </a:p>
          <a:p>
            <a:pPr lvl="1" eaLnBrk="1" hangingPunct="1">
              <a:spcBef>
                <a:spcPts val="0"/>
              </a:spcBef>
              <a:spcAft>
                <a:spcPts val="0"/>
              </a:spcAft>
              <a:buFont typeface="Arial" panose="020B0604020202020204" pitchFamily="34" charset="0"/>
              <a:buChar char="•"/>
              <a:defRPr/>
            </a:pPr>
            <a:r>
              <a:rPr lang="en-US" altLang="en-US" sz="1800" dirty="0" smtClean="0">
                <a:solidFill>
                  <a:srgbClr val="002060"/>
                </a:solidFill>
              </a:rPr>
              <a:t>SunLine </a:t>
            </a:r>
            <a:r>
              <a:rPr lang="en-US" altLang="en-US" sz="1800" dirty="0">
                <a:solidFill>
                  <a:srgbClr val="002060"/>
                </a:solidFill>
              </a:rPr>
              <a:t>is the consolidated transportation service agency </a:t>
            </a:r>
            <a:r>
              <a:rPr lang="en-US" altLang="en-US" sz="1800" dirty="0" smtClean="0">
                <a:solidFill>
                  <a:srgbClr val="002060"/>
                </a:solidFill>
              </a:rPr>
              <a:t/>
            </a:r>
            <a:br>
              <a:rPr lang="en-US" altLang="en-US" sz="1800" dirty="0" smtClean="0">
                <a:solidFill>
                  <a:srgbClr val="002060"/>
                </a:solidFill>
              </a:rPr>
            </a:br>
            <a:r>
              <a:rPr lang="en-US" altLang="en-US" sz="1800" dirty="0" smtClean="0">
                <a:solidFill>
                  <a:srgbClr val="002060"/>
                </a:solidFill>
              </a:rPr>
              <a:t>for </a:t>
            </a:r>
            <a:r>
              <a:rPr lang="en-US" altLang="en-US" sz="1800" dirty="0">
                <a:solidFill>
                  <a:srgbClr val="002060"/>
                </a:solidFill>
              </a:rPr>
              <a:t>the Coachella Valley, with a 1,120 square mile service area utilizing </a:t>
            </a:r>
            <a:r>
              <a:rPr lang="en-US" altLang="en-US" sz="1800" dirty="0" smtClean="0">
                <a:solidFill>
                  <a:srgbClr val="002060"/>
                </a:solidFill>
              </a:rPr>
              <a:t>74 fixed route buses</a:t>
            </a:r>
          </a:p>
          <a:p>
            <a:pPr marL="457200" lvl="1" indent="0" eaLnBrk="1" hangingPunct="1">
              <a:spcBef>
                <a:spcPts val="0"/>
              </a:spcBef>
              <a:spcAft>
                <a:spcPts val="0"/>
              </a:spcAft>
              <a:buFontTx/>
              <a:buNone/>
              <a:defRPr/>
            </a:pPr>
            <a:endParaRPr lang="en-US" altLang="en-US" sz="1200" b="1" dirty="0">
              <a:solidFill>
                <a:srgbClr val="002060"/>
              </a:solidFill>
            </a:endParaRPr>
          </a:p>
          <a:p>
            <a:pPr eaLnBrk="1" hangingPunct="1">
              <a:spcBef>
                <a:spcPts val="0"/>
              </a:spcBef>
              <a:spcAft>
                <a:spcPts val="0"/>
              </a:spcAft>
              <a:buFont typeface="Arial" panose="020B0604020202020204" pitchFamily="34" charset="0"/>
              <a:buChar char="•"/>
              <a:defRPr/>
            </a:pPr>
            <a:r>
              <a:rPr lang="en-US" sz="2400" b="1" dirty="0" smtClean="0">
                <a:solidFill>
                  <a:srgbClr val="002060"/>
                </a:solidFill>
              </a:rPr>
              <a:t>SunLine Services Group</a:t>
            </a:r>
          </a:p>
          <a:p>
            <a:pPr lvl="1" eaLnBrk="1" hangingPunct="1">
              <a:spcBef>
                <a:spcPts val="0"/>
              </a:spcBef>
              <a:spcAft>
                <a:spcPts val="0"/>
              </a:spcAft>
              <a:buFont typeface="Arial" panose="020B0604020202020204" pitchFamily="34" charset="0"/>
              <a:buChar char="•"/>
              <a:defRPr/>
            </a:pPr>
            <a:r>
              <a:rPr lang="en-US" sz="1800" dirty="0" smtClean="0">
                <a:solidFill>
                  <a:srgbClr val="002060"/>
                </a:solidFill>
              </a:rPr>
              <a:t>Regulates taxi service</a:t>
            </a:r>
          </a:p>
          <a:p>
            <a:pPr lvl="2">
              <a:defRPr/>
            </a:pPr>
            <a:r>
              <a:rPr lang="en-US" sz="1800" dirty="0" smtClean="0">
                <a:solidFill>
                  <a:srgbClr val="002060"/>
                </a:solidFill>
              </a:rPr>
              <a:t>180 taxicabs in the Coachella Valley</a:t>
            </a:r>
          </a:p>
          <a:p>
            <a:pPr lvl="2">
              <a:defRPr/>
            </a:pPr>
            <a:r>
              <a:rPr lang="en-US" sz="1800" dirty="0" smtClean="0">
                <a:solidFill>
                  <a:srgbClr val="002060"/>
                </a:solidFill>
              </a:rPr>
              <a:t>276 taxicab drivers</a:t>
            </a:r>
          </a:p>
          <a:p>
            <a:pPr lvl="2">
              <a:defRPr/>
            </a:pPr>
            <a:r>
              <a:rPr lang="en-US" sz="1800" dirty="0" smtClean="0">
                <a:solidFill>
                  <a:srgbClr val="002060"/>
                </a:solidFill>
              </a:rPr>
              <a:t>3 franchises</a:t>
            </a:r>
          </a:p>
          <a:p>
            <a:pPr marL="914400" lvl="2" indent="0">
              <a:buFontTx/>
              <a:buNone/>
              <a:defRPr/>
            </a:pPr>
            <a:endParaRPr lang="en-US" sz="1200" b="1" dirty="0" smtClean="0">
              <a:solidFill>
                <a:srgbClr val="002060"/>
              </a:solidFill>
            </a:endParaRPr>
          </a:p>
          <a:p>
            <a:pPr eaLnBrk="1" hangingPunct="1">
              <a:spcBef>
                <a:spcPts val="0"/>
              </a:spcBef>
              <a:spcAft>
                <a:spcPts val="0"/>
              </a:spcAft>
              <a:buFont typeface="Arial" panose="020B0604020202020204" pitchFamily="34" charset="0"/>
              <a:buChar char="•"/>
              <a:defRPr/>
            </a:pPr>
            <a:r>
              <a:rPr lang="en-US" sz="2400" b="1" dirty="0" smtClean="0">
                <a:solidFill>
                  <a:srgbClr val="002060"/>
                </a:solidFill>
              </a:rPr>
              <a:t>SunFuels</a:t>
            </a:r>
          </a:p>
          <a:p>
            <a:pPr lvl="1" eaLnBrk="1" hangingPunct="1">
              <a:spcBef>
                <a:spcPct val="0"/>
              </a:spcBef>
              <a:buFont typeface="Arial" panose="020B0604020202020204" pitchFamily="34" charset="0"/>
              <a:buChar char="•"/>
              <a:defRPr/>
            </a:pPr>
            <a:r>
              <a:rPr lang="en-US" altLang="en-US" sz="1800" dirty="0" smtClean="0">
                <a:solidFill>
                  <a:srgbClr val="002060"/>
                </a:solidFill>
              </a:rPr>
              <a:t>SunFuels (Thousand Palms) provides CNG &amp; Hydrogen Fleet and Public access 24/7</a:t>
            </a:r>
          </a:p>
          <a:p>
            <a:pPr lvl="1" eaLnBrk="1" hangingPunct="1">
              <a:spcBef>
                <a:spcPct val="0"/>
              </a:spcBef>
              <a:buFont typeface="Arial" panose="020B0604020202020204" pitchFamily="34" charset="0"/>
              <a:buChar char="•"/>
              <a:defRPr/>
            </a:pPr>
            <a:r>
              <a:rPr lang="en-US" altLang="en-US" sz="1800" dirty="0" smtClean="0">
                <a:solidFill>
                  <a:srgbClr val="002060"/>
                </a:solidFill>
              </a:rPr>
              <a:t>SunFuels (Indio) provides CNG Fleet and Public access 24/7</a:t>
            </a:r>
            <a:endParaRPr lang="en-US" altLang="en-US" sz="1800" dirty="0">
              <a:solidFill>
                <a:srgbClr val="002060"/>
              </a:solidFill>
            </a:endParaRPr>
          </a:p>
        </p:txBody>
      </p:sp>
      <p:sp>
        <p:nvSpPr>
          <p:cNvPr id="3" name="Rectangle 2"/>
          <p:cNvSpPr/>
          <p:nvPr/>
        </p:nvSpPr>
        <p:spPr bwMode="auto">
          <a:xfrm>
            <a:off x="0" y="0"/>
            <a:ext cx="9144000" cy="1143000"/>
          </a:xfrm>
          <a:prstGeom prst="rect">
            <a:avLst/>
          </a:prstGeom>
          <a:solidFill>
            <a:schemeClr val="bg1">
              <a:lumMod val="75000"/>
            </a:schemeClr>
          </a:solidFill>
          <a:ln w="9525" cap="flat" cmpd="sng" algn="ctr">
            <a:noFill/>
            <a:prstDash val="solid"/>
            <a:round/>
            <a:headEnd type="none" w="med" len="med"/>
            <a:tailEnd type="none" w="med" len="med"/>
          </a:ln>
          <a:effectLst/>
        </p:spPr>
        <p:txBody>
          <a:bodyPr anchor="ctr"/>
          <a:lstStyle/>
          <a:p>
            <a:pPr eaLnBrk="1" hangingPunct="1">
              <a:defRPr/>
            </a:pPr>
            <a:r>
              <a:rPr lang="en-US" sz="3600" b="1" dirty="0">
                <a:solidFill>
                  <a:srgbClr val="002060"/>
                </a:solidFill>
                <a:effectLst>
                  <a:outerShdw blurRad="38100" dist="38100" dir="2700000" algn="tl">
                    <a:srgbClr val="C0C0C0"/>
                  </a:outerShdw>
                </a:effectLst>
              </a:rPr>
              <a:t>Three Distinct Business Units</a:t>
            </a:r>
          </a:p>
          <a:p>
            <a:pPr eaLnBrk="1" hangingPunct="1">
              <a:defRPr/>
            </a:pPr>
            <a:endParaRPr lang="en-US" dirty="0">
              <a:cs typeface="+mn-cs"/>
            </a:endParaRPr>
          </a:p>
        </p:txBody>
      </p:sp>
      <p:pic>
        <p:nvPicPr>
          <p:cNvPr id="17412" name="Picture 6" descr="SunLine 2c"/>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15200" y="0"/>
            <a:ext cx="16859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006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bwMode="auto">
          <a:xfrm>
            <a:off x="152400" y="1120775"/>
            <a:ext cx="8686800" cy="5813425"/>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0"/>
              </a:spcBef>
              <a:spcAft>
                <a:spcPts val="0"/>
              </a:spcAft>
              <a:buFont typeface="Arial" panose="020B0604020202020204" pitchFamily="34" charset="0"/>
              <a:buChar char="•"/>
              <a:defRPr/>
            </a:pPr>
            <a:r>
              <a:rPr lang="en-US" sz="2400" b="1" dirty="0" smtClean="0">
                <a:solidFill>
                  <a:srgbClr val="002060"/>
                </a:solidFill>
              </a:rPr>
              <a:t>Paratransit (</a:t>
            </a:r>
            <a:r>
              <a:rPr lang="en-US" sz="2400" b="1" dirty="0" err="1" smtClean="0">
                <a:solidFill>
                  <a:srgbClr val="002060"/>
                </a:solidFill>
              </a:rPr>
              <a:t>SunDial</a:t>
            </a:r>
            <a:r>
              <a:rPr lang="en-US" sz="2400" b="1" dirty="0" smtClean="0">
                <a:solidFill>
                  <a:srgbClr val="002060"/>
                </a:solidFill>
              </a:rPr>
              <a:t>)</a:t>
            </a:r>
          </a:p>
          <a:p>
            <a:pPr lvl="1">
              <a:spcBef>
                <a:spcPts val="0"/>
              </a:spcBef>
              <a:buFont typeface="Arial" panose="020B0604020202020204" pitchFamily="34" charset="0"/>
              <a:buChar char="•"/>
              <a:defRPr/>
            </a:pPr>
            <a:r>
              <a:rPr lang="en-US" altLang="en-US" sz="1800" dirty="0">
                <a:solidFill>
                  <a:srgbClr val="002060"/>
                </a:solidFill>
              </a:rPr>
              <a:t>Implementing a service model change in our Paratransit service.  The Eligibility Department will be doing in-person interviews and using the 3 categories for the ADA eligibility, which are Unconditional, Conditional and Temporary when considering an applicant for Paratransit </a:t>
            </a:r>
            <a:r>
              <a:rPr lang="en-US" altLang="en-US" sz="1800" dirty="0" smtClean="0">
                <a:solidFill>
                  <a:srgbClr val="002060"/>
                </a:solidFill>
              </a:rPr>
              <a:t>service</a:t>
            </a:r>
            <a:endParaRPr lang="en-US" altLang="en-US" sz="1800" dirty="0">
              <a:solidFill>
                <a:srgbClr val="002060"/>
              </a:solidFill>
            </a:endParaRPr>
          </a:p>
          <a:p>
            <a:pPr lvl="1">
              <a:spcBef>
                <a:spcPts val="0"/>
              </a:spcBef>
              <a:buFont typeface="Arial" panose="020B0604020202020204" pitchFamily="34" charset="0"/>
              <a:buChar char="•"/>
              <a:defRPr/>
            </a:pPr>
            <a:r>
              <a:rPr lang="en-US" altLang="en-US" sz="1800" dirty="0">
                <a:solidFill>
                  <a:srgbClr val="002060"/>
                </a:solidFill>
              </a:rPr>
              <a:t>Implemented our No-Show policy in May 2016 and our YTD no-show percentage has declined from 7.2% to 3.4%.</a:t>
            </a:r>
          </a:p>
          <a:p>
            <a:pPr lvl="1">
              <a:spcBef>
                <a:spcPts val="0"/>
              </a:spcBef>
              <a:buFont typeface="Arial" panose="020B0604020202020204" pitchFamily="34" charset="0"/>
              <a:buChar char="•"/>
              <a:defRPr/>
            </a:pPr>
            <a:r>
              <a:rPr lang="en-US" altLang="en-US" sz="1800" dirty="0">
                <a:solidFill>
                  <a:srgbClr val="002060"/>
                </a:solidFill>
              </a:rPr>
              <a:t>Our Paratransit On Time Performance YTD is 91</a:t>
            </a:r>
            <a:r>
              <a:rPr lang="en-US" altLang="en-US" sz="1800" dirty="0" smtClean="0">
                <a:solidFill>
                  <a:srgbClr val="002060"/>
                </a:solidFill>
              </a:rPr>
              <a:t>%</a:t>
            </a:r>
          </a:p>
          <a:p>
            <a:pPr lvl="1">
              <a:spcBef>
                <a:spcPts val="0"/>
              </a:spcBef>
              <a:buFont typeface="Arial" panose="020B0604020202020204" pitchFamily="34" charset="0"/>
              <a:buChar char="•"/>
              <a:defRPr/>
            </a:pPr>
            <a:endParaRPr lang="en-US" altLang="en-US" sz="1800" dirty="0">
              <a:solidFill>
                <a:srgbClr val="002060"/>
              </a:solidFill>
            </a:endParaRPr>
          </a:p>
          <a:p>
            <a:pPr eaLnBrk="1" hangingPunct="1">
              <a:spcBef>
                <a:spcPts val="0"/>
              </a:spcBef>
              <a:spcAft>
                <a:spcPts val="0"/>
              </a:spcAft>
              <a:buFont typeface="Arial" panose="020B0604020202020204" pitchFamily="34" charset="0"/>
              <a:buChar char="•"/>
              <a:defRPr/>
            </a:pPr>
            <a:r>
              <a:rPr lang="en-US" sz="2400" b="1" dirty="0" smtClean="0">
                <a:solidFill>
                  <a:srgbClr val="002060"/>
                </a:solidFill>
              </a:rPr>
              <a:t>Fixed Route (Sun Bus)</a:t>
            </a:r>
          </a:p>
          <a:p>
            <a:pPr lvl="1">
              <a:spcBef>
                <a:spcPts val="0"/>
              </a:spcBef>
              <a:buFont typeface="Arial" panose="020B0604020202020204" pitchFamily="34" charset="0"/>
              <a:buChar char="•"/>
              <a:defRPr/>
            </a:pPr>
            <a:r>
              <a:rPr lang="en-US" sz="1800" dirty="0" smtClean="0">
                <a:solidFill>
                  <a:srgbClr val="002060"/>
                </a:solidFill>
              </a:rPr>
              <a:t>Expanded </a:t>
            </a:r>
            <a:r>
              <a:rPr lang="en-US" sz="1800" dirty="0">
                <a:solidFill>
                  <a:srgbClr val="002060"/>
                </a:solidFill>
              </a:rPr>
              <a:t>Line 111 service to the City of Coachella providing a 20-minute    frequency </a:t>
            </a:r>
            <a:endParaRPr lang="en-US" sz="1800" dirty="0" smtClean="0">
              <a:solidFill>
                <a:srgbClr val="002060"/>
              </a:solidFill>
            </a:endParaRPr>
          </a:p>
          <a:p>
            <a:pPr lvl="1">
              <a:spcBef>
                <a:spcPts val="0"/>
              </a:spcBef>
              <a:buFont typeface="Arial" panose="020B0604020202020204" pitchFamily="34" charset="0"/>
              <a:buChar char="•"/>
              <a:defRPr/>
            </a:pPr>
            <a:r>
              <a:rPr lang="en-US" sz="1800" dirty="0" smtClean="0">
                <a:solidFill>
                  <a:srgbClr val="002060"/>
                </a:solidFill>
              </a:rPr>
              <a:t>Line </a:t>
            </a:r>
            <a:r>
              <a:rPr lang="en-US" sz="1800" dirty="0">
                <a:solidFill>
                  <a:srgbClr val="002060"/>
                </a:solidFill>
              </a:rPr>
              <a:t>20 express service from Desert Hot Springs to Palm Desert</a:t>
            </a:r>
          </a:p>
          <a:p>
            <a:pPr lvl="1">
              <a:spcBef>
                <a:spcPts val="0"/>
              </a:spcBef>
              <a:buFont typeface="Arial" panose="020B0604020202020204" pitchFamily="34" charset="0"/>
              <a:buChar char="•"/>
              <a:defRPr/>
            </a:pPr>
            <a:r>
              <a:rPr lang="en-US" sz="1800" dirty="0" smtClean="0">
                <a:solidFill>
                  <a:srgbClr val="002060"/>
                </a:solidFill>
              </a:rPr>
              <a:t>Introduced </a:t>
            </a:r>
            <a:r>
              <a:rPr lang="en-US" sz="1800" dirty="0">
                <a:solidFill>
                  <a:srgbClr val="002060"/>
                </a:solidFill>
              </a:rPr>
              <a:t>FREE Wi-Fi to all fixed route buses in October 2016</a:t>
            </a:r>
          </a:p>
          <a:p>
            <a:pPr lvl="1">
              <a:spcBef>
                <a:spcPts val="0"/>
              </a:spcBef>
              <a:buFont typeface="Arial" panose="020B0604020202020204" pitchFamily="34" charset="0"/>
              <a:buChar char="•"/>
              <a:defRPr/>
            </a:pPr>
            <a:r>
              <a:rPr lang="en-US" sz="1800" dirty="0" err="1" smtClean="0">
                <a:solidFill>
                  <a:srgbClr val="002060"/>
                </a:solidFill>
              </a:rPr>
              <a:t>SunLine</a:t>
            </a:r>
            <a:r>
              <a:rPr lang="en-US" sz="1800" dirty="0" smtClean="0">
                <a:solidFill>
                  <a:srgbClr val="002060"/>
                </a:solidFill>
              </a:rPr>
              <a:t> </a:t>
            </a:r>
            <a:r>
              <a:rPr lang="en-US" sz="1800" dirty="0" smtClean="0">
                <a:solidFill>
                  <a:srgbClr val="002060"/>
                </a:solidFill>
              </a:rPr>
              <a:t>is exploring providing a dial-a-ride service to the East Valley utilizing the taxi network creating increased flexibility for riders and lower costs for service </a:t>
            </a:r>
            <a:r>
              <a:rPr lang="en-US" sz="1800" dirty="0" smtClean="0">
                <a:solidFill>
                  <a:srgbClr val="002060"/>
                </a:solidFill>
              </a:rPr>
              <a:t>provision</a:t>
            </a:r>
          </a:p>
          <a:p>
            <a:pPr lvl="1">
              <a:spcBef>
                <a:spcPts val="0"/>
              </a:spcBef>
              <a:buFont typeface="Arial" panose="020B0604020202020204" pitchFamily="34" charset="0"/>
              <a:buChar char="•"/>
              <a:defRPr/>
            </a:pPr>
            <a:r>
              <a:rPr lang="en-US" sz="1800" dirty="0" smtClean="0">
                <a:solidFill>
                  <a:srgbClr val="002060"/>
                </a:solidFill>
              </a:rPr>
              <a:t>Launching a </a:t>
            </a:r>
            <a:r>
              <a:rPr lang="en-US" sz="1800" dirty="0" err="1" smtClean="0">
                <a:solidFill>
                  <a:srgbClr val="002060"/>
                </a:solidFill>
              </a:rPr>
              <a:t>VanPool</a:t>
            </a:r>
            <a:r>
              <a:rPr lang="en-US" sz="1800" dirty="0" smtClean="0">
                <a:solidFill>
                  <a:srgbClr val="002060"/>
                </a:solidFill>
              </a:rPr>
              <a:t> in July 2017</a:t>
            </a:r>
            <a:endParaRPr lang="en-US" sz="1800" dirty="0">
              <a:solidFill>
                <a:srgbClr val="002060"/>
              </a:solidFill>
            </a:endParaRPr>
          </a:p>
          <a:p>
            <a:pPr lvl="1">
              <a:spcBef>
                <a:spcPts val="0"/>
              </a:spcBef>
              <a:buFont typeface="Arial" panose="020B0604020202020204" pitchFamily="34" charset="0"/>
              <a:buChar char="•"/>
              <a:defRPr/>
            </a:pPr>
            <a:endParaRPr lang="en-US" altLang="en-US" sz="1800" dirty="0" smtClean="0">
              <a:solidFill>
                <a:srgbClr val="002060"/>
              </a:solidFill>
            </a:endParaRPr>
          </a:p>
          <a:p>
            <a:pPr eaLnBrk="1" hangingPunct="1">
              <a:spcBef>
                <a:spcPts val="0"/>
              </a:spcBef>
              <a:spcAft>
                <a:spcPts val="0"/>
              </a:spcAft>
              <a:buFont typeface="Arial" panose="020B0604020202020204" pitchFamily="34" charset="0"/>
              <a:buChar char="•"/>
              <a:defRPr/>
            </a:pPr>
            <a:endParaRPr lang="en-US" sz="2400" b="1" dirty="0" smtClean="0">
              <a:solidFill>
                <a:srgbClr val="002060"/>
              </a:solidFill>
            </a:endParaRPr>
          </a:p>
          <a:p>
            <a:pPr marL="914400" lvl="2" indent="0">
              <a:buFontTx/>
              <a:buNone/>
              <a:defRPr/>
            </a:pPr>
            <a:endParaRPr lang="en-US" sz="1200" b="1" dirty="0" smtClean="0">
              <a:solidFill>
                <a:srgbClr val="002060"/>
              </a:solidFill>
            </a:endParaRPr>
          </a:p>
        </p:txBody>
      </p:sp>
      <p:sp>
        <p:nvSpPr>
          <p:cNvPr id="3" name="Rectangle 2"/>
          <p:cNvSpPr/>
          <p:nvPr/>
        </p:nvSpPr>
        <p:spPr bwMode="auto">
          <a:xfrm>
            <a:off x="0" y="0"/>
            <a:ext cx="9144000" cy="1143000"/>
          </a:xfrm>
          <a:prstGeom prst="rect">
            <a:avLst/>
          </a:prstGeom>
          <a:solidFill>
            <a:schemeClr val="bg1">
              <a:lumMod val="75000"/>
            </a:schemeClr>
          </a:solidFill>
          <a:ln w="9525" cap="flat" cmpd="sng" algn="ctr">
            <a:noFill/>
            <a:prstDash val="solid"/>
            <a:round/>
            <a:headEnd type="none" w="med" len="med"/>
            <a:tailEnd type="none" w="med" len="med"/>
          </a:ln>
          <a:effectLst/>
        </p:spPr>
        <p:txBody>
          <a:bodyPr anchor="ctr"/>
          <a:lstStyle/>
          <a:p>
            <a:pPr eaLnBrk="1" hangingPunct="1">
              <a:defRPr/>
            </a:pPr>
            <a:r>
              <a:rPr lang="en-US" sz="3600" b="1" dirty="0" smtClean="0">
                <a:solidFill>
                  <a:srgbClr val="002060"/>
                </a:solidFill>
                <a:effectLst>
                  <a:outerShdw blurRad="38100" dist="38100" dir="2700000" algn="tl">
                    <a:srgbClr val="C0C0C0"/>
                  </a:outerShdw>
                </a:effectLst>
              </a:rPr>
              <a:t>Transit Service Update</a:t>
            </a:r>
            <a:endParaRPr lang="en-US" dirty="0">
              <a:cs typeface="+mn-cs"/>
            </a:endParaRPr>
          </a:p>
        </p:txBody>
      </p:sp>
      <p:pic>
        <p:nvPicPr>
          <p:cNvPr id="17412" name="Picture 6" descr="SunLine 2c"/>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15200" y="0"/>
            <a:ext cx="16859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36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idx="4294967295"/>
          </p:nvPr>
        </p:nvSpPr>
        <p:spPr>
          <a:xfrm>
            <a:off x="0" y="0"/>
            <a:ext cx="9144000" cy="1143000"/>
          </a:xfrm>
          <a:prstGeom prst="rect">
            <a:avLst/>
          </a:prstGeom>
        </p:spPr>
        <p:txBody>
          <a:bodyPr lIns="0" tIns="0" rIns="0" bIns="0">
            <a:normAutofit/>
          </a:bodyPr>
          <a:lstStyle/>
          <a:p>
            <a:pPr lvl="0" algn="l" defTabSz="905255">
              <a:defRPr sz="1800"/>
            </a:pPr>
            <a:r>
              <a:rPr lang="en-US" sz="3564" dirty="0" smtClean="0">
                <a:solidFill>
                  <a:srgbClr val="002060"/>
                </a:solidFill>
              </a:rPr>
              <a:t> People Often Ask Us</a:t>
            </a:r>
            <a:endParaRPr sz="3564" dirty="0">
              <a:solidFill>
                <a:srgbClr val="002060"/>
              </a:solidFill>
            </a:endParaRPr>
          </a:p>
        </p:txBody>
      </p:sp>
      <p:sp>
        <p:nvSpPr>
          <p:cNvPr id="107" name="Shape 107"/>
          <p:cNvSpPr>
            <a:spLocks noGrp="1"/>
          </p:cNvSpPr>
          <p:nvPr>
            <p:ph type="body" idx="4294967295"/>
          </p:nvPr>
        </p:nvSpPr>
        <p:spPr>
          <a:xfrm>
            <a:off x="0" y="1247775"/>
            <a:ext cx="8670925" cy="553402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00037" lvl="0" indent="-300037">
              <a:spcBef>
                <a:spcPts val="600"/>
              </a:spcBef>
              <a:buClr>
                <a:srgbClr val="002060"/>
              </a:buClr>
              <a:buChar char="•"/>
              <a:defRPr sz="1800"/>
            </a:pPr>
            <a:r>
              <a:rPr lang="en-US" sz="2800" dirty="0" smtClean="0">
                <a:solidFill>
                  <a:srgbClr val="002060"/>
                </a:solidFill>
                <a:latin typeface="Arial Bold"/>
                <a:ea typeface="Arial Bold"/>
                <a:cs typeface="Arial Bold"/>
                <a:sym typeface="Arial Bold"/>
              </a:rPr>
              <a:t>What has contributed to SunLine’s success?</a:t>
            </a:r>
          </a:p>
          <a:p>
            <a:pPr marL="740908" lvl="1" indent="-300037">
              <a:spcBef>
                <a:spcPts val="600"/>
              </a:spcBef>
              <a:buClr>
                <a:srgbClr val="002060"/>
              </a:buClr>
              <a:buChar char="•"/>
              <a:defRPr sz="1800"/>
            </a:pPr>
            <a:r>
              <a:rPr lang="en-US" sz="2400" dirty="0" smtClean="0">
                <a:solidFill>
                  <a:srgbClr val="002060"/>
                </a:solidFill>
                <a:latin typeface="Arial" panose="020B0604020202020204" pitchFamily="34" charset="0"/>
                <a:ea typeface="Arial Bold"/>
                <a:cs typeface="Arial" panose="020B0604020202020204" pitchFamily="34" charset="0"/>
                <a:sym typeface="Arial Bold"/>
              </a:rPr>
              <a:t>Mission focus on customer service and alternative fuel use</a:t>
            </a:r>
          </a:p>
          <a:p>
            <a:pPr marL="740908" lvl="1" indent="-300037">
              <a:spcBef>
                <a:spcPts val="600"/>
              </a:spcBef>
              <a:buClr>
                <a:srgbClr val="002060"/>
              </a:buClr>
              <a:buChar char="•"/>
              <a:defRPr sz="1800"/>
            </a:pPr>
            <a:r>
              <a:rPr lang="en-US" sz="2400" dirty="0" smtClean="0">
                <a:solidFill>
                  <a:srgbClr val="002060"/>
                </a:solidFill>
                <a:latin typeface="Arial" panose="020B0604020202020204" pitchFamily="34" charset="0"/>
                <a:ea typeface="Arial Bold"/>
                <a:cs typeface="Arial" panose="020B0604020202020204" pitchFamily="34" charset="0"/>
                <a:sym typeface="Arial Bold"/>
              </a:rPr>
              <a:t>Commitment by SunLine staff</a:t>
            </a:r>
          </a:p>
          <a:p>
            <a:pPr marL="740908" lvl="1" indent="-300037">
              <a:spcBef>
                <a:spcPts val="600"/>
              </a:spcBef>
              <a:buClr>
                <a:srgbClr val="002060"/>
              </a:buClr>
              <a:buChar char="•"/>
              <a:defRPr sz="1800"/>
            </a:pPr>
            <a:r>
              <a:rPr lang="en-US" sz="2400" dirty="0" smtClean="0">
                <a:solidFill>
                  <a:srgbClr val="002060"/>
                </a:solidFill>
                <a:latin typeface="Arial" panose="020B0604020202020204" pitchFamily="34" charset="0"/>
                <a:ea typeface="Arial Bold"/>
                <a:cs typeface="Arial" panose="020B0604020202020204" pitchFamily="34" charset="0"/>
                <a:sym typeface="Arial Bold"/>
              </a:rPr>
              <a:t>Board Policy/support</a:t>
            </a:r>
          </a:p>
          <a:p>
            <a:pPr marL="740908" lvl="1" indent="-300037">
              <a:spcBef>
                <a:spcPts val="600"/>
              </a:spcBef>
              <a:buClr>
                <a:srgbClr val="002060"/>
              </a:buClr>
              <a:buChar char="•"/>
              <a:defRPr sz="1800"/>
            </a:pPr>
            <a:r>
              <a:rPr lang="en-US" sz="2400" dirty="0" smtClean="0">
                <a:solidFill>
                  <a:srgbClr val="002060"/>
                </a:solidFill>
                <a:latin typeface="Arial" panose="020B0604020202020204" pitchFamily="34" charset="0"/>
                <a:ea typeface="Arial Bold"/>
                <a:cs typeface="Arial" panose="020B0604020202020204" pitchFamily="34" charset="0"/>
                <a:sym typeface="Arial Bold"/>
              </a:rPr>
              <a:t>Internal expertise and continual reinvestment</a:t>
            </a:r>
          </a:p>
          <a:p>
            <a:pPr marL="740908" lvl="1" indent="-300037">
              <a:spcBef>
                <a:spcPts val="600"/>
              </a:spcBef>
              <a:buClr>
                <a:srgbClr val="002060"/>
              </a:buClr>
              <a:buChar char="•"/>
              <a:defRPr sz="1800"/>
            </a:pPr>
            <a:r>
              <a:rPr lang="en-US" sz="2400" dirty="0" smtClean="0">
                <a:solidFill>
                  <a:srgbClr val="002060"/>
                </a:solidFill>
                <a:latin typeface="Arial" panose="020B0604020202020204" pitchFamily="34" charset="0"/>
                <a:ea typeface="Arial Bold"/>
                <a:cs typeface="Arial" panose="020B0604020202020204" pitchFamily="34" charset="0"/>
                <a:sym typeface="Arial Bold"/>
              </a:rPr>
              <a:t>Solution based approaches with OEM’s</a:t>
            </a:r>
          </a:p>
          <a:p>
            <a:pPr marL="740908" lvl="1" indent="-300037">
              <a:spcBef>
                <a:spcPts val="600"/>
              </a:spcBef>
              <a:buClr>
                <a:srgbClr val="002060"/>
              </a:buClr>
              <a:buChar char="•"/>
              <a:defRPr sz="1800"/>
            </a:pPr>
            <a:r>
              <a:rPr lang="en-US" sz="2400" dirty="0" smtClean="0">
                <a:solidFill>
                  <a:srgbClr val="002060"/>
                </a:solidFill>
                <a:latin typeface="Arial" panose="020B0604020202020204" pitchFamily="34" charset="0"/>
                <a:ea typeface="Arial Bold"/>
                <a:cs typeface="Arial" panose="020B0604020202020204" pitchFamily="34" charset="0"/>
                <a:sym typeface="Arial Bold"/>
              </a:rPr>
              <a:t>Sustained efforts to pioneer the technologies that the industry is using today</a:t>
            </a:r>
          </a:p>
          <a:p>
            <a:pPr marL="740908" lvl="1" indent="-300037">
              <a:spcBef>
                <a:spcPts val="600"/>
              </a:spcBef>
              <a:buClr>
                <a:srgbClr val="002060"/>
              </a:buClr>
              <a:buChar char="•"/>
              <a:defRPr sz="1800"/>
            </a:pPr>
            <a:r>
              <a:rPr lang="en-US" sz="2400" dirty="0" smtClean="0">
                <a:solidFill>
                  <a:srgbClr val="002060"/>
                </a:solidFill>
                <a:latin typeface="Arial" panose="020B0604020202020204" pitchFamily="34" charset="0"/>
                <a:ea typeface="Arial Bold"/>
                <a:cs typeface="Arial" panose="020B0604020202020204" pitchFamily="34" charset="0"/>
                <a:sym typeface="Arial Bold"/>
              </a:rPr>
              <a:t>Data collection and review of performance</a:t>
            </a:r>
            <a:r>
              <a:rPr lang="en-US" sz="2400" dirty="0">
                <a:solidFill>
                  <a:srgbClr val="002060"/>
                </a:solidFill>
                <a:latin typeface="Arial" panose="020B0604020202020204" pitchFamily="34" charset="0"/>
                <a:ea typeface="Arial Bold"/>
                <a:cs typeface="Arial" panose="020B0604020202020204" pitchFamily="34" charset="0"/>
                <a:sym typeface="Arial Bold"/>
              </a:rPr>
              <a:t> </a:t>
            </a:r>
            <a:r>
              <a:rPr lang="en-US" sz="2400" dirty="0" smtClean="0">
                <a:solidFill>
                  <a:srgbClr val="002060"/>
                </a:solidFill>
                <a:latin typeface="Arial" panose="020B0604020202020204" pitchFamily="34" charset="0"/>
                <a:ea typeface="Arial Bold"/>
                <a:cs typeface="Arial" panose="020B0604020202020204" pitchFamily="34" charset="0"/>
                <a:sym typeface="Arial Bold"/>
              </a:rPr>
              <a:t>and efficiency through our Performance Management Program</a:t>
            </a:r>
          </a:p>
          <a:p>
            <a:pPr marL="740908" lvl="1" indent="-300037">
              <a:spcBef>
                <a:spcPts val="600"/>
              </a:spcBef>
              <a:buClr>
                <a:srgbClr val="002060"/>
              </a:buClr>
              <a:buChar char="•"/>
              <a:defRPr sz="1800"/>
            </a:pPr>
            <a:r>
              <a:rPr lang="en-US" sz="2400" dirty="0" smtClean="0">
                <a:solidFill>
                  <a:srgbClr val="002060"/>
                </a:solidFill>
                <a:latin typeface="Arial" panose="020B0604020202020204" pitchFamily="34" charset="0"/>
                <a:ea typeface="Arial Bold"/>
                <a:cs typeface="Arial" panose="020B0604020202020204" pitchFamily="34" charset="0"/>
                <a:sym typeface="Arial Bold"/>
              </a:rPr>
              <a:t>Strong communication to our internal team and external stakeholders</a:t>
            </a:r>
          </a:p>
          <a:p>
            <a:pPr marL="740908" lvl="1" indent="-300037">
              <a:spcBef>
                <a:spcPts val="600"/>
              </a:spcBef>
              <a:buClr>
                <a:srgbClr val="002060"/>
              </a:buClr>
              <a:buChar char="•"/>
              <a:defRPr sz="1800"/>
            </a:pPr>
            <a:endParaRPr lang="en-US" sz="2400" dirty="0" smtClean="0">
              <a:solidFill>
                <a:srgbClr val="002060"/>
              </a:solidFill>
              <a:latin typeface="Arial Bold"/>
              <a:ea typeface="Arial Bold"/>
              <a:cs typeface="Arial Bold"/>
              <a:sym typeface="Arial Bold"/>
            </a:endParaRPr>
          </a:p>
          <a:p>
            <a:pPr marL="740908" lvl="1" indent="-300037">
              <a:spcBef>
                <a:spcPts val="600"/>
              </a:spcBef>
              <a:buClr>
                <a:srgbClr val="002060"/>
              </a:buClr>
              <a:buChar char="•"/>
              <a:defRPr sz="1800"/>
            </a:pPr>
            <a:endParaRPr sz="2400" dirty="0">
              <a:solidFill>
                <a:srgbClr val="002060"/>
              </a:solidFill>
              <a:latin typeface="Arial Bold"/>
              <a:ea typeface="Arial Bold"/>
              <a:cs typeface="Arial Bold"/>
              <a:sym typeface="Arial Bold"/>
            </a:endParaRPr>
          </a:p>
        </p:txBody>
      </p:sp>
      <p:pic>
        <p:nvPicPr>
          <p:cNvPr id="108" name="SunLine 2c.tif" descr="SunLine 2c"/>
          <p:cNvPicPr/>
          <p:nvPr/>
        </p:nvPicPr>
        <p:blipFill>
          <a:blip r:embed="rId3">
            <a:extLst/>
          </a:blip>
          <a:stretch>
            <a:fillRect/>
          </a:stretch>
        </p:blipFill>
        <p:spPr>
          <a:xfrm>
            <a:off x="7239000" y="104775"/>
            <a:ext cx="1685925" cy="911225"/>
          </a:xfrm>
          <a:prstGeom prst="rect">
            <a:avLst/>
          </a:prstGeom>
          <a:ln w="12700">
            <a:miter lim="400000"/>
          </a:ln>
        </p:spPr>
      </p:pic>
    </p:spTree>
    <p:extLst>
      <p:ext uri="{BB962C8B-B14F-4D97-AF65-F5344CB8AC3E}">
        <p14:creationId xmlns:p14="http://schemas.microsoft.com/office/powerpoint/2010/main" val="27976854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idx="4294967295"/>
          </p:nvPr>
        </p:nvSpPr>
        <p:spPr>
          <a:xfrm>
            <a:off x="0" y="0"/>
            <a:ext cx="9144000" cy="1143000"/>
          </a:xfrm>
          <a:prstGeom prst="rect">
            <a:avLst/>
          </a:prstGeom>
        </p:spPr>
        <p:txBody>
          <a:bodyPr lIns="0" tIns="0" rIns="0" bIns="0">
            <a:normAutofit/>
          </a:bodyPr>
          <a:lstStyle/>
          <a:p>
            <a:pPr lvl="0" algn="l" defTabSz="905255">
              <a:defRPr sz="1800"/>
            </a:pPr>
            <a:r>
              <a:rPr lang="en-US" sz="3564" dirty="0" smtClean="0">
                <a:solidFill>
                  <a:srgbClr val="002060"/>
                </a:solidFill>
              </a:rPr>
              <a:t> SunLine Board Policy</a:t>
            </a:r>
            <a:endParaRPr sz="3564" dirty="0">
              <a:solidFill>
                <a:srgbClr val="002060"/>
              </a:solidFill>
            </a:endParaRPr>
          </a:p>
        </p:txBody>
      </p:sp>
      <p:sp>
        <p:nvSpPr>
          <p:cNvPr id="107" name="Shape 107"/>
          <p:cNvSpPr>
            <a:spLocks noGrp="1"/>
          </p:cNvSpPr>
          <p:nvPr>
            <p:ph type="body" idx="4294967295"/>
          </p:nvPr>
        </p:nvSpPr>
        <p:spPr>
          <a:xfrm>
            <a:off x="0" y="1247775"/>
            <a:ext cx="9144000" cy="553402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740908" lvl="1" indent="-300037">
              <a:spcBef>
                <a:spcPts val="600"/>
              </a:spcBef>
              <a:buClr>
                <a:srgbClr val="002060"/>
              </a:buClr>
              <a:buChar char="•"/>
              <a:defRPr sz="1800"/>
            </a:pPr>
            <a:r>
              <a:rPr lang="en-US" sz="2800" dirty="0" smtClean="0">
                <a:solidFill>
                  <a:srgbClr val="002060"/>
                </a:solidFill>
                <a:latin typeface="Arial Bold"/>
                <a:ea typeface="Arial Bold"/>
                <a:cs typeface="Arial Bold"/>
                <a:sym typeface="Arial Bold"/>
              </a:rPr>
              <a:t>Adopting a Policy of the Purchase of Alternatively Fueled Vehicles</a:t>
            </a:r>
          </a:p>
          <a:p>
            <a:pPr marL="440871" lvl="1" indent="0">
              <a:spcBef>
                <a:spcPts val="600"/>
              </a:spcBef>
              <a:buClr>
                <a:srgbClr val="002060"/>
              </a:buClr>
              <a:buNone/>
              <a:defRPr sz="1800"/>
            </a:pPr>
            <a:endParaRPr lang="en-US" sz="2800" dirty="0" smtClean="0">
              <a:solidFill>
                <a:srgbClr val="002060"/>
              </a:solidFill>
              <a:latin typeface="Arial Bold"/>
              <a:ea typeface="Arial Bold"/>
              <a:cs typeface="Arial Bold"/>
              <a:sym typeface="Arial Bold"/>
            </a:endParaRPr>
          </a:p>
          <a:p>
            <a:pPr marL="740908" lvl="1" indent="-300037">
              <a:spcBef>
                <a:spcPts val="600"/>
              </a:spcBef>
              <a:buClr>
                <a:srgbClr val="002060"/>
              </a:buClr>
              <a:buChar char="•"/>
              <a:defRPr sz="1800"/>
            </a:pPr>
            <a:r>
              <a:rPr lang="en-US" sz="2400" dirty="0" smtClean="0">
                <a:solidFill>
                  <a:srgbClr val="002060"/>
                </a:solidFill>
                <a:latin typeface="Arial" panose="020B0604020202020204" pitchFamily="34" charset="0"/>
                <a:ea typeface="Arial Bold"/>
                <a:cs typeface="Arial" panose="020B0604020202020204" pitchFamily="34" charset="0"/>
                <a:sym typeface="Arial Bold"/>
              </a:rPr>
              <a:t>Approved March 24, 1993</a:t>
            </a:r>
          </a:p>
          <a:p>
            <a:pPr marL="740908" lvl="1" indent="-300037">
              <a:spcBef>
                <a:spcPts val="600"/>
              </a:spcBef>
              <a:buClr>
                <a:srgbClr val="002060"/>
              </a:buClr>
              <a:buChar char="•"/>
              <a:defRPr sz="1800"/>
            </a:pPr>
            <a:endParaRPr lang="en-US" sz="2400" dirty="0">
              <a:solidFill>
                <a:srgbClr val="002060"/>
              </a:solidFill>
              <a:latin typeface="Arial" panose="020B0604020202020204" pitchFamily="34" charset="0"/>
              <a:ea typeface="Arial Bold"/>
              <a:cs typeface="Arial" panose="020B0604020202020204" pitchFamily="34" charset="0"/>
              <a:sym typeface="Arial Bold"/>
            </a:endParaRPr>
          </a:p>
          <a:p>
            <a:pPr marL="440871" lvl="1" indent="0">
              <a:spcBef>
                <a:spcPts val="600"/>
              </a:spcBef>
              <a:buClr>
                <a:srgbClr val="002060"/>
              </a:buClr>
              <a:buNone/>
              <a:defRPr sz="1800"/>
            </a:pPr>
            <a:r>
              <a:rPr lang="en-US" sz="2400" dirty="0" smtClean="0">
                <a:solidFill>
                  <a:srgbClr val="002060"/>
                </a:solidFill>
                <a:latin typeface="Arial Bold"/>
                <a:ea typeface="Arial Bold"/>
                <a:cs typeface="Arial Bold"/>
                <a:sym typeface="Arial Bold"/>
              </a:rPr>
              <a:t>“SunLine is dedicated to being a part of the solution to the problem of air pollution rather than part of the problem.  With programs in place at this time to be the first transit agency in the country to operate 100% alternatively fueled full size transit coaches, it is only logical that our next step should be to adopt a policy that will ensure that all vehicles purchased at SunLine are fueled by an alternative fuel”</a:t>
            </a:r>
          </a:p>
          <a:p>
            <a:pPr marL="740908" lvl="1" indent="-300037">
              <a:spcBef>
                <a:spcPts val="600"/>
              </a:spcBef>
              <a:buClr>
                <a:srgbClr val="002060"/>
              </a:buClr>
              <a:buChar char="•"/>
              <a:defRPr sz="1800"/>
            </a:pPr>
            <a:endParaRPr sz="2400" dirty="0">
              <a:solidFill>
                <a:srgbClr val="002060"/>
              </a:solidFill>
              <a:latin typeface="Arial Bold"/>
              <a:ea typeface="Arial Bold"/>
              <a:cs typeface="Arial Bold"/>
              <a:sym typeface="Arial Bold"/>
            </a:endParaRPr>
          </a:p>
        </p:txBody>
      </p:sp>
      <p:pic>
        <p:nvPicPr>
          <p:cNvPr id="108" name="SunLine 2c.tif" descr="SunLine 2c"/>
          <p:cNvPicPr/>
          <p:nvPr/>
        </p:nvPicPr>
        <p:blipFill>
          <a:blip r:embed="rId3">
            <a:extLst/>
          </a:blip>
          <a:stretch>
            <a:fillRect/>
          </a:stretch>
        </p:blipFill>
        <p:spPr>
          <a:xfrm>
            <a:off x="7239000" y="104775"/>
            <a:ext cx="1685925" cy="911225"/>
          </a:xfrm>
          <a:prstGeom prst="rect">
            <a:avLst/>
          </a:prstGeom>
          <a:ln w="12700">
            <a:miter lim="400000"/>
          </a:ln>
        </p:spPr>
      </p:pic>
    </p:spTree>
    <p:extLst>
      <p:ext uri="{BB962C8B-B14F-4D97-AF65-F5344CB8AC3E}">
        <p14:creationId xmlns:p14="http://schemas.microsoft.com/office/powerpoint/2010/main" val="127744886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8887" r="6285" b="693"/>
          <a:stretch/>
        </p:blipFill>
        <p:spPr>
          <a:xfrm>
            <a:off x="220423" y="4829502"/>
            <a:ext cx="2036269" cy="1856626"/>
          </a:xfrm>
          <a:prstGeom prst="rect">
            <a:avLst/>
          </a:prstGeom>
        </p:spPr>
      </p:pic>
      <p:sp>
        <p:nvSpPr>
          <p:cNvPr id="2" name="Title 1"/>
          <p:cNvSpPr>
            <a:spLocks noGrp="1"/>
          </p:cNvSpPr>
          <p:nvPr>
            <p:ph type="title"/>
          </p:nvPr>
        </p:nvSpPr>
        <p:spPr>
          <a:xfrm>
            <a:off x="0" y="0"/>
            <a:ext cx="9144000" cy="1176153"/>
          </a:xfrm>
        </p:spPr>
        <p:txBody>
          <a:bodyPr anchor="t"/>
          <a:lstStyle/>
          <a:p>
            <a:pPr marL="0" marR="0" lvl="0" indent="0" algn="l" defTabSz="914400" eaLnBrk="1" fontAlgn="auto" latinLnBrk="0" hangingPunct="1">
              <a:lnSpc>
                <a:spcPct val="100000"/>
              </a:lnSpc>
              <a:spcBef>
                <a:spcPts val="0"/>
              </a:spcBef>
              <a:spcAft>
                <a:spcPts val="0"/>
              </a:spcAft>
              <a:tabLst/>
              <a:defRPr sz="1800"/>
            </a:pPr>
            <a:r>
              <a:rPr lang="en-US" sz="2800" dirty="0">
                <a:solidFill>
                  <a:srgbClr val="002060"/>
                </a:solidFill>
              </a:rPr>
              <a:t>Leaders In Alternative Fuel Technology</a:t>
            </a:r>
            <a:br>
              <a:rPr lang="en-US" sz="2800" dirty="0">
                <a:solidFill>
                  <a:srgbClr val="002060"/>
                </a:solidFill>
              </a:rPr>
            </a:br>
            <a:r>
              <a:rPr lang="en-US" sz="2800" dirty="0" smtClean="0">
                <a:solidFill>
                  <a:srgbClr val="002060"/>
                </a:solidFill>
              </a:rPr>
              <a:t>Current Battery Electric and Fuel Cell Buses</a:t>
            </a:r>
            <a:r>
              <a:rPr lang="en-US" sz="2800" dirty="0">
                <a:solidFill>
                  <a:srgbClr val="002060"/>
                </a:solidFill>
              </a:rPr>
              <a:t/>
            </a:r>
            <a:br>
              <a:rPr lang="en-US" sz="2800" dirty="0">
                <a:solidFill>
                  <a:srgbClr val="002060"/>
                </a:solidFill>
              </a:rPr>
            </a:br>
            <a:endParaRPr lang="en-US" sz="2800" dirty="0"/>
          </a:p>
        </p:txBody>
      </p:sp>
      <p:pic>
        <p:nvPicPr>
          <p:cNvPr id="4" name="SunLine 2c.tif" descr="SunLine 2c"/>
          <p:cNvPicPr/>
          <p:nvPr/>
        </p:nvPicPr>
        <p:blipFill>
          <a:blip r:embed="rId3">
            <a:extLst/>
          </a:blip>
          <a:stretch>
            <a:fillRect/>
          </a:stretch>
        </p:blipFill>
        <p:spPr>
          <a:xfrm>
            <a:off x="7769999" y="141331"/>
            <a:ext cx="1365250" cy="738188"/>
          </a:xfrm>
          <a:prstGeom prst="rect">
            <a:avLst/>
          </a:prstGeom>
          <a:ln w="12700">
            <a:miter lim="400000"/>
          </a:ln>
        </p:spPr>
      </p:pic>
      <p:pic>
        <p:nvPicPr>
          <p:cNvPr id="7" name="Content Placeholder 6"/>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1889" t="34422" r="6846" b="26778"/>
          <a:stretch/>
        </p:blipFill>
        <p:spPr>
          <a:xfrm>
            <a:off x="220423" y="1475794"/>
            <a:ext cx="4453282" cy="1594625"/>
          </a:xfr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014417" y="3214373"/>
            <a:ext cx="2833164" cy="1652680"/>
          </a:xfrm>
          <a:prstGeom prst="rect">
            <a:avLst/>
          </a:prstGeom>
        </p:spPr>
      </p:pic>
      <p:pic>
        <p:nvPicPr>
          <p:cNvPr id="10"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7725" y="5011007"/>
            <a:ext cx="6039712" cy="183003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49249" y="1433518"/>
            <a:ext cx="4294751" cy="1340736"/>
          </a:xfrm>
          <a:prstGeom prst="rect">
            <a:avLst/>
          </a:prstGeom>
        </p:spPr>
      </p:pic>
    </p:spTree>
    <p:extLst>
      <p:ext uri="{BB962C8B-B14F-4D97-AF65-F5344CB8AC3E}">
        <p14:creationId xmlns:p14="http://schemas.microsoft.com/office/powerpoint/2010/main" val="2538652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70"/>
          <p:cNvGrpSpPr/>
          <p:nvPr/>
        </p:nvGrpSpPr>
        <p:grpSpPr>
          <a:xfrm>
            <a:off x="-2" y="-2"/>
            <a:ext cx="9144004" cy="1066802"/>
            <a:chOff x="-1" y="-1"/>
            <a:chExt cx="9144002" cy="1002387"/>
          </a:xfrm>
        </p:grpSpPr>
        <p:sp>
          <p:nvSpPr>
            <p:cNvPr id="68" name="Shape 68"/>
            <p:cNvSpPr/>
            <p:nvPr/>
          </p:nvSpPr>
          <p:spPr>
            <a:xfrm>
              <a:off x="-1" y="-1"/>
              <a:ext cx="9144002" cy="1002387"/>
            </a:xfrm>
            <a:prstGeom prst="rect">
              <a:avLst/>
            </a:prstGeom>
            <a:solidFill>
              <a:srgbClr val="C0C0C0"/>
            </a:solidFill>
            <a:ln w="12700" cap="flat">
              <a:noFill/>
              <a:miter lim="400000"/>
            </a:ln>
            <a:effectLst/>
          </p:spPr>
          <p:txBody>
            <a:bodyPr wrap="square" lIns="0" tIns="0" rIns="0" bIns="0" numCol="1" anchor="ctr">
              <a:noAutofit/>
            </a:bodyPr>
            <a:lstStyle/>
            <a:p>
              <a:pPr lvl="0" algn="ctr">
                <a:defRPr sz="2400">
                  <a:solidFill>
                    <a:srgbClr val="002060"/>
                  </a:solidFill>
                  <a:latin typeface="Arial Bold"/>
                  <a:ea typeface="Arial Bold"/>
                  <a:cs typeface="Arial Bold"/>
                  <a:sym typeface="Arial Bold"/>
                </a:defRPr>
              </a:pPr>
              <a:endParaRPr dirty="0"/>
            </a:p>
          </p:txBody>
        </p:sp>
        <p:sp>
          <p:nvSpPr>
            <p:cNvPr id="69" name="Shape 69"/>
            <p:cNvSpPr/>
            <p:nvPr/>
          </p:nvSpPr>
          <p:spPr>
            <a:xfrm>
              <a:off x="-1" y="140614"/>
              <a:ext cx="9144002" cy="8617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l">
                <a:defRPr sz="1800"/>
              </a:pPr>
              <a:r>
                <a:rPr sz="2800" dirty="0">
                  <a:solidFill>
                    <a:srgbClr val="002060"/>
                  </a:solidFill>
                  <a:latin typeface="Arial Bold"/>
                  <a:ea typeface="Arial Bold"/>
                  <a:cs typeface="Arial Bold"/>
                  <a:sym typeface="Arial Bold"/>
                </a:rPr>
                <a:t>Leaders In Alternative Fuel Technology</a:t>
              </a:r>
            </a:p>
            <a:p>
              <a:pPr lvl="0" algn="l">
                <a:defRPr sz="1800"/>
              </a:pPr>
              <a:r>
                <a:rPr sz="2800" dirty="0">
                  <a:solidFill>
                    <a:srgbClr val="002060"/>
                  </a:solidFill>
                  <a:latin typeface="Arial Bold"/>
                  <a:ea typeface="Arial Bold"/>
                  <a:cs typeface="Arial Bold"/>
                  <a:sym typeface="Arial Bold"/>
                </a:rPr>
                <a:t>Early and Current Hydrogen Projects</a:t>
              </a:r>
            </a:p>
          </p:txBody>
        </p:sp>
      </p:grpSp>
      <p:pic>
        <p:nvPicPr>
          <p:cNvPr id="71" name="image.png"/>
          <p:cNvPicPr/>
          <p:nvPr/>
        </p:nvPicPr>
        <p:blipFill>
          <a:blip r:embed="rId3">
            <a:extLst/>
          </a:blip>
          <a:stretch>
            <a:fillRect/>
          </a:stretch>
        </p:blipFill>
        <p:spPr>
          <a:xfrm>
            <a:off x="584200" y="1066800"/>
            <a:ext cx="8047038" cy="2193925"/>
          </a:xfrm>
          <a:prstGeom prst="rect">
            <a:avLst/>
          </a:prstGeom>
          <a:ln w="12700">
            <a:miter lim="400000"/>
          </a:ln>
        </p:spPr>
      </p:pic>
      <p:sp>
        <p:nvSpPr>
          <p:cNvPr id="72" name="Shape 72"/>
          <p:cNvSpPr/>
          <p:nvPr/>
        </p:nvSpPr>
        <p:spPr>
          <a:xfrm>
            <a:off x="0" y="5277586"/>
            <a:ext cx="9144000" cy="15696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1" algn="ctr">
              <a:defRPr sz="1800"/>
            </a:pPr>
            <a:r>
              <a:rPr sz="2400" dirty="0">
                <a:solidFill>
                  <a:srgbClr val="002060"/>
                </a:solidFill>
                <a:latin typeface="Arial Bold"/>
                <a:ea typeface="Arial Bold"/>
                <a:cs typeface="Arial Bold"/>
                <a:sym typeface="Arial Bold"/>
              </a:rPr>
              <a:t>Leaders in Hydrogen </a:t>
            </a:r>
            <a:r>
              <a:rPr sz="2400" u="sng" dirty="0">
                <a:solidFill>
                  <a:srgbClr val="002060"/>
                </a:solidFill>
                <a:latin typeface="Arial Bold"/>
                <a:ea typeface="Arial Bold"/>
                <a:cs typeface="Arial Bold"/>
                <a:sym typeface="Arial Bold"/>
              </a:rPr>
              <a:t>Electric</a:t>
            </a:r>
            <a:r>
              <a:rPr sz="2400" dirty="0">
                <a:solidFill>
                  <a:srgbClr val="002060"/>
                </a:solidFill>
                <a:latin typeface="Arial Bold"/>
                <a:ea typeface="Arial Bold"/>
                <a:cs typeface="Arial Bold"/>
                <a:sym typeface="Arial Bold"/>
              </a:rPr>
              <a:t> Fuel Cell Bus                 Technology for over a </a:t>
            </a:r>
            <a:r>
              <a:rPr sz="2400" dirty="0" smtClean="0">
                <a:solidFill>
                  <a:srgbClr val="002060"/>
                </a:solidFill>
                <a:latin typeface="Arial Bold"/>
                <a:ea typeface="Arial Bold"/>
                <a:cs typeface="Arial Bold"/>
                <a:sym typeface="Arial Bold"/>
              </a:rPr>
              <a:t>decade</a:t>
            </a:r>
            <a:endParaRPr lang="en-US" sz="2400" dirty="0" smtClean="0">
              <a:solidFill>
                <a:srgbClr val="002060"/>
              </a:solidFill>
              <a:latin typeface="Arial Bold"/>
              <a:ea typeface="Arial Bold"/>
              <a:cs typeface="Arial Bold"/>
              <a:sym typeface="Arial Bold"/>
            </a:endParaRPr>
          </a:p>
          <a:p>
            <a:pPr lvl="1" algn="ctr">
              <a:defRPr sz="1800"/>
            </a:pPr>
            <a:r>
              <a:rPr lang="en-US" sz="2400" dirty="0" smtClean="0">
                <a:solidFill>
                  <a:srgbClr val="002060"/>
                </a:solidFill>
                <a:latin typeface="Arial Bold"/>
                <a:ea typeface="Arial Bold"/>
                <a:cs typeface="Arial Bold"/>
                <a:sym typeface="Arial Bold"/>
              </a:rPr>
              <a:t>SunLine will have 19 Electric Fuel Cell Buses in 2-3 years</a:t>
            </a:r>
          </a:p>
          <a:p>
            <a:pPr lvl="1" algn="ctr">
              <a:defRPr sz="1800"/>
            </a:pPr>
            <a:endParaRPr sz="2400" dirty="0">
              <a:solidFill>
                <a:srgbClr val="002060"/>
              </a:solidFill>
              <a:latin typeface="Arial Bold"/>
              <a:ea typeface="Arial Bold"/>
              <a:cs typeface="Arial Bold"/>
              <a:sym typeface="Arial Bold"/>
            </a:endParaRPr>
          </a:p>
        </p:txBody>
      </p:sp>
      <p:pic>
        <p:nvPicPr>
          <p:cNvPr id="73" name="image.png"/>
          <p:cNvPicPr/>
          <p:nvPr/>
        </p:nvPicPr>
        <p:blipFill>
          <a:blip r:embed="rId4">
            <a:extLst/>
          </a:blip>
          <a:stretch>
            <a:fillRect/>
          </a:stretch>
        </p:blipFill>
        <p:spPr>
          <a:xfrm>
            <a:off x="587375" y="3083661"/>
            <a:ext cx="8043863" cy="2097088"/>
          </a:xfrm>
          <a:prstGeom prst="rect">
            <a:avLst/>
          </a:prstGeom>
          <a:ln w="12700">
            <a:miter lim="400000"/>
          </a:ln>
        </p:spPr>
      </p:pic>
      <p:sp>
        <p:nvSpPr>
          <p:cNvPr id="74" name="Shape 74"/>
          <p:cNvSpPr/>
          <p:nvPr/>
        </p:nvSpPr>
        <p:spPr>
          <a:xfrm>
            <a:off x="2252446" y="5062410"/>
            <a:ext cx="4710545"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1800">
                <a:solidFill>
                  <a:srgbClr val="002060"/>
                </a:solidFill>
                <a:latin typeface="Arial Bold"/>
                <a:ea typeface="Arial Bold"/>
                <a:cs typeface="Arial Bold"/>
                <a:sym typeface="Arial Bold"/>
              </a:defRPr>
            </a:lvl1pPr>
          </a:lstStyle>
          <a:p>
            <a:pPr lvl="0">
              <a:defRPr>
                <a:solidFill>
                  <a:srgbClr val="000000"/>
                </a:solidFill>
              </a:defRPr>
            </a:pPr>
            <a:endParaRPr dirty="0">
              <a:solidFill>
                <a:srgbClr val="002060"/>
              </a:solidFill>
            </a:endParaRPr>
          </a:p>
        </p:txBody>
      </p:sp>
      <p:pic>
        <p:nvPicPr>
          <p:cNvPr id="9" name="SunLine 2c.tif" descr="SunLine 2c"/>
          <p:cNvPicPr/>
          <p:nvPr/>
        </p:nvPicPr>
        <p:blipFill>
          <a:blip r:embed="rId5">
            <a:extLst/>
          </a:blip>
          <a:stretch>
            <a:fillRect/>
          </a:stretch>
        </p:blipFill>
        <p:spPr>
          <a:xfrm>
            <a:off x="7641590" y="221021"/>
            <a:ext cx="1365250" cy="738188"/>
          </a:xfrm>
          <a:prstGeom prst="rect">
            <a:avLst/>
          </a:prstGeom>
          <a:ln w="12700">
            <a:miter lim="400000"/>
          </a:ln>
        </p:spPr>
      </p:pic>
    </p:spTree>
    <p:extLst>
      <p:ext uri="{BB962C8B-B14F-4D97-AF65-F5344CB8AC3E}">
        <p14:creationId xmlns:p14="http://schemas.microsoft.com/office/powerpoint/2010/main" val="1517351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025" y="2381250"/>
            <a:ext cx="4397375"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1747" name="Shape 111"/>
          <p:cNvSpPr>
            <a:spLocks noGrp="1"/>
          </p:cNvSpPr>
          <p:nvPr>
            <p:ph type="title"/>
          </p:nvPr>
        </p:nvSpPr>
        <p:spPr/>
        <p:txBody>
          <a:bodyPr lIns="0" tIns="0" rIns="0" bIns="0"/>
          <a:lstStyle/>
          <a:p>
            <a:pPr algn="l"/>
            <a:r>
              <a:rPr lang="en-US" altLang="en-US" sz="4000" dirty="0" smtClean="0">
                <a:solidFill>
                  <a:srgbClr val="002060"/>
                </a:solidFill>
              </a:rPr>
              <a:t>Solar Energy</a:t>
            </a:r>
          </a:p>
        </p:txBody>
      </p:sp>
      <p:sp>
        <p:nvSpPr>
          <p:cNvPr id="31748" name="Shape 112"/>
          <p:cNvSpPr>
            <a:spLocks noGrp="1"/>
          </p:cNvSpPr>
          <p:nvPr>
            <p:ph type="body" idx="1"/>
          </p:nvPr>
        </p:nvSpPr>
        <p:spPr bwMode="auto">
          <a:xfrm>
            <a:off x="-23813" y="1239838"/>
            <a:ext cx="4295776" cy="558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858838" lvl="1" indent="-401638">
              <a:spcBef>
                <a:spcPts val="600"/>
              </a:spcBef>
              <a:buClr>
                <a:srgbClr val="002060"/>
              </a:buClr>
              <a:buFont typeface="Arial" panose="020B0604020202020204" pitchFamily="34" charset="0"/>
              <a:buChar char="•"/>
            </a:pPr>
            <a:r>
              <a:rPr lang="en-US" altLang="en-US" sz="2000" dirty="0" smtClean="0">
                <a:solidFill>
                  <a:srgbClr val="002060"/>
                </a:solidFill>
              </a:rPr>
              <a:t>SunLine produces approximately 33 percent of the electrical energy power will come from solar panels.</a:t>
            </a:r>
          </a:p>
          <a:p>
            <a:pPr marL="858838" lvl="1" indent="-401638">
              <a:spcBef>
                <a:spcPts val="600"/>
              </a:spcBef>
              <a:buClr>
                <a:srgbClr val="002060"/>
              </a:buClr>
              <a:buFont typeface="Arial" panose="020B0604020202020204" pitchFamily="34" charset="0"/>
              <a:buChar char="•"/>
            </a:pPr>
            <a:r>
              <a:rPr lang="en-US" altLang="en-US" sz="2000" dirty="0" smtClean="0">
                <a:solidFill>
                  <a:srgbClr val="002060"/>
                </a:solidFill>
              </a:rPr>
              <a:t>With the addition of covered parking we should be at approximately 60 percent of electrical energy usage from solar power.</a:t>
            </a:r>
          </a:p>
          <a:p>
            <a:pPr marL="858838" lvl="1" indent="-401638">
              <a:spcBef>
                <a:spcPts val="600"/>
              </a:spcBef>
              <a:buClr>
                <a:srgbClr val="002060"/>
              </a:buClr>
              <a:buFont typeface="Arial" panose="020B0604020202020204" pitchFamily="34" charset="0"/>
              <a:buChar char="•"/>
            </a:pPr>
            <a:r>
              <a:rPr lang="en-US" altLang="en-US" sz="2000" dirty="0" smtClean="0">
                <a:solidFill>
                  <a:srgbClr val="002060"/>
                </a:solidFill>
              </a:rPr>
              <a:t>The addition of LED lighting and possible battery storage will contribute to the overall pursuit of energy independence.</a:t>
            </a:r>
          </a:p>
          <a:p>
            <a:pPr marL="858838" lvl="1" indent="-401638">
              <a:spcBef>
                <a:spcPts val="600"/>
              </a:spcBef>
              <a:buClr>
                <a:srgbClr val="002060"/>
              </a:buClr>
              <a:buFont typeface="Arial" panose="020B0604020202020204" pitchFamily="34" charset="0"/>
              <a:buChar char="•"/>
            </a:pPr>
            <a:r>
              <a:rPr lang="en-US" altLang="en-US" sz="2000" dirty="0" smtClean="0">
                <a:solidFill>
                  <a:srgbClr val="002060"/>
                </a:solidFill>
              </a:rPr>
              <a:t>The goal is to be 100 percent reliant on solar power. </a:t>
            </a:r>
          </a:p>
        </p:txBody>
      </p:sp>
      <p:pic>
        <p:nvPicPr>
          <p:cNvPr id="31749" name="image3.png" descr="SunLine 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04775"/>
            <a:ext cx="16859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76177394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5284</TotalTime>
  <Words>1292</Words>
  <Application>Microsoft Office PowerPoint</Application>
  <PresentationFormat>On-screen Show (4:3)</PresentationFormat>
  <Paragraphs>162</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Bold</vt:lpstr>
      <vt:lpstr>Avenir Roman</vt:lpstr>
      <vt:lpstr>Calibri</vt:lpstr>
      <vt:lpstr>Helvetica</vt:lpstr>
      <vt:lpstr>Default</vt:lpstr>
      <vt:lpstr>PowerPoint Presentation</vt:lpstr>
      <vt:lpstr>PowerPoint Presentation</vt:lpstr>
      <vt:lpstr>PowerPoint Presentation</vt:lpstr>
      <vt:lpstr>PowerPoint Presentation</vt:lpstr>
      <vt:lpstr> People Often Ask Us</vt:lpstr>
      <vt:lpstr> SunLine Board Policy</vt:lpstr>
      <vt:lpstr>Leaders In Alternative Fuel Technology Current Battery Electric and Fuel Cell Buses </vt:lpstr>
      <vt:lpstr>PowerPoint Presentation</vt:lpstr>
      <vt:lpstr>Solar Energy</vt:lpstr>
      <vt:lpstr> SunLine’s Center of Excellence</vt:lpstr>
      <vt:lpstr>Center of Excellence Update</vt:lpstr>
      <vt:lpstr>SunLine’s Capital Project List</vt:lpstr>
      <vt:lpstr>Community Focus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lskiver</dc:creator>
  <cp:lastModifiedBy>Lauren Skiver</cp:lastModifiedBy>
  <cp:revision>127</cp:revision>
  <cp:lastPrinted>2016-11-23T19:07:54Z</cp:lastPrinted>
  <dcterms:modified xsi:type="dcterms:W3CDTF">2017-02-03T00:59:46Z</dcterms:modified>
</cp:coreProperties>
</file>