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91" r:id="rId2"/>
    <p:sldId id="666" r:id="rId3"/>
    <p:sldId id="681" r:id="rId4"/>
    <p:sldId id="679" r:id="rId5"/>
    <p:sldId id="683" r:id="rId6"/>
    <p:sldId id="654" r:id="rId7"/>
    <p:sldId id="704" r:id="rId8"/>
    <p:sldId id="51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52" userDrawn="1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pos="3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" initials="N" lastIdx="1" clrIdx="0"/>
  <p:cmAuthor id="2" name="Joseph Briglio" initials="JB" lastIdx="1" clrIdx="1">
    <p:extLst>
      <p:ext uri="{19B8F6BF-5375-455C-9EA6-DF929625EA0E}">
        <p15:presenceInfo xmlns:p15="http://schemas.microsoft.com/office/powerpoint/2012/main" xmlns="" userId="S-1-5-21-121065712-1878617484-1691616715-8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680"/>
    <a:srgbClr val="C2E49C"/>
    <a:srgbClr val="4483C4"/>
    <a:srgbClr val="E67E25"/>
    <a:srgbClr val="F87614"/>
    <a:srgbClr val="292929"/>
    <a:srgbClr val="FF8314"/>
    <a:srgbClr val="E9DCB9"/>
    <a:srgbClr val="DFB053"/>
    <a:srgbClr val="946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8" autoAdjust="0"/>
    <p:restoredTop sz="80552" autoAdjust="0"/>
  </p:normalViewPr>
  <p:slideViewPr>
    <p:cSldViewPr snapToGrid="0" showGuides="1">
      <p:cViewPr>
        <p:scale>
          <a:sx n="65" d="100"/>
          <a:sy n="65" d="100"/>
        </p:scale>
        <p:origin x="-720" y="-72"/>
      </p:cViewPr>
      <p:guideLst>
        <p:guide orient="horz" pos="2400"/>
        <p:guide orient="horz" pos="300"/>
        <p:guide pos="3840"/>
        <p:guide pos="528"/>
        <p:guide pos="7152"/>
        <p:guide pos="3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261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BC3CC8-CF83-47E9-A64D-2F3C3D9E4D01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3DC1AA-6F63-4A4C-BE5F-0A88974AA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DC1AA-6F63-4A4C-BE5F-0A88974AAF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9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SCAG</a:t>
            </a:r>
            <a:r>
              <a:rPr lang="en-US" baseline="0" dirty="0" smtClean="0"/>
              <a:t> is a convener and regional facilitator for these issues, but is also required to address numerous mandate. Most notably RHNA and RTP/SCS.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802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C367-FC61-4409-9252-5D326A67DD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3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RTP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0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campaign consists of regional advertising, Go Human events, and training activities.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Ads</a:t>
            </a:r>
          </a:p>
          <a:p>
            <a:pPr defTabSz="897252">
              <a:defRPr/>
            </a:pPr>
            <a:r>
              <a:rPr lang="en-US" dirty="0" smtClean="0"/>
              <a:t>Ads</a:t>
            </a:r>
            <a:r>
              <a:rPr lang="en-US" baseline="0" dirty="0" smtClean="0"/>
              <a:t> were developed to respond to most common causes of collisions in Southern California.  </a:t>
            </a:r>
          </a:p>
          <a:p>
            <a:pPr defTabSz="897252">
              <a:defRPr/>
            </a:pPr>
            <a:r>
              <a:rPr lang="en-US" baseline="0" dirty="0" smtClean="0"/>
              <a:t>Ads target people driving, walking and biking.  </a:t>
            </a:r>
          </a:p>
          <a:p>
            <a:pPr defTabSz="897252">
              <a:defRPr/>
            </a:pPr>
            <a:r>
              <a:rPr lang="en-US" baseline="0" dirty="0" smtClean="0"/>
              <a:t>Cities are welcome to use and co-brand any of the materials developed through the campaign.  </a:t>
            </a:r>
          </a:p>
          <a:p>
            <a:pPr defTabSz="897252">
              <a:defRPr/>
            </a:pPr>
            <a:r>
              <a:rPr lang="en-US" baseline="0" dirty="0" smtClean="0"/>
              <a:t>SCAG can help with resizing images for street banners or other advertising spaces managed by the city/county.</a:t>
            </a:r>
          </a:p>
          <a:p>
            <a:pPr defTabSz="897252">
              <a:defRPr/>
            </a:pPr>
            <a:r>
              <a:rPr lang="en-US" baseline="0" dirty="0" smtClean="0"/>
              <a:t>SCAG ran the campaign in Fall 2015 and will re-run it in May 2017 with some new artwork.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Toolkit</a:t>
            </a:r>
          </a:p>
          <a:p>
            <a:r>
              <a:rPr lang="en-US" dirty="0" smtClean="0"/>
              <a:t>Online</a:t>
            </a:r>
            <a:r>
              <a:rPr lang="en-US" baseline="0" dirty="0" smtClean="0"/>
              <a:t> resources with fact sheets and training materials to increase awareness and promote walking and biking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Human Events: Open Streets and Temporary Events</a:t>
            </a:r>
          </a:p>
          <a:p>
            <a:r>
              <a:rPr lang="en-US" baseline="0" dirty="0" smtClean="0"/>
              <a:t>Short-term demonstration projects that allow communities to re-envision streets for walking and biking through temporary installation of active transportation infrastructure.  Events can last 1-day to 1-month.  Events also include bike trainings and educational activities to increase awareness of rules of road and encourage more walking and biking.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7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856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333" b="1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600200"/>
            <a:ext cx="5384800" cy="50292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itchFamily="2" charset="2"/>
              <a:buChar char="§"/>
              <a:defRPr sz="4267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990575" indent="-380990">
              <a:buClr>
                <a:schemeClr val="bg1"/>
              </a:buClr>
              <a:buFont typeface="Wingdings" panose="05000000000000000000" pitchFamily="2" charset="2"/>
              <a:buChar char="§"/>
              <a:defRPr sz="4267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523962" indent="-304792">
              <a:buClr>
                <a:schemeClr val="bg1"/>
              </a:buClr>
              <a:buFont typeface="Wingdings" panose="05000000000000000000" pitchFamily="2" charset="2"/>
              <a:buChar char="§"/>
              <a:defRPr sz="3733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835105" indent="-313259">
              <a:buClr>
                <a:schemeClr val="tx1">
                  <a:lumMod val="65000"/>
                  <a:lumOff val="35000"/>
                </a:schemeClr>
              </a:buCl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1076" y="1600200"/>
            <a:ext cx="5384800" cy="50292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267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990575" indent="-38099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835105" indent="-313259">
              <a:buClr>
                <a:schemeClr val="tx1">
                  <a:lumMod val="65000"/>
                  <a:lumOff val="35000"/>
                </a:schemeClr>
              </a:buCl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856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2856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9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856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2673"/>
            <a:ext cx="6172200" cy="540837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0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1900"/>
            <a:ext cx="10515600" cy="494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2856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5358" y="1326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262" y="2305257"/>
            <a:ext cx="110061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League of Cities </a:t>
            </a:r>
            <a:r>
              <a:rPr lang="en-US" sz="5400" dirty="0" smtClean="0">
                <a:solidFill>
                  <a:schemeClr val="bg1"/>
                </a:solidFill>
              </a:rPr>
              <a:t>– Riverside Division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Elected Official Training </a:t>
            </a:r>
          </a:p>
          <a:p>
            <a:pPr algn="ctr"/>
            <a:r>
              <a:rPr lang="en-US" sz="4000" cap="all" dirty="0" smtClean="0">
                <a:solidFill>
                  <a:schemeClr val="bg1"/>
                </a:solidFill>
                <a:cs typeface="Lato Medium" panose="020F0602020204030203" pitchFamily="34" charset="0"/>
              </a:rPr>
              <a:t>February 3, 2017</a:t>
            </a:r>
            <a:endParaRPr lang="en-US" sz="4000" cap="all" dirty="0">
              <a:solidFill>
                <a:schemeClr val="bg1"/>
              </a:solidFill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5" y="148099"/>
            <a:ext cx="2729966" cy="1648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584" y="5284538"/>
            <a:ext cx="11333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Hasan </a:t>
            </a:r>
            <a:r>
              <a:rPr lang="en-US" sz="4000" dirty="0">
                <a:solidFill>
                  <a:prstClr val="white"/>
                </a:solidFill>
              </a:rPr>
              <a:t>Ikhrata, Executive Director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Southern California Association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18472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74639"/>
            <a:ext cx="10972800" cy="852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What is SCAG?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28626" y="1547037"/>
            <a:ext cx="5327785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Nation’s Largest Metropolitan Planning Organization (MPO)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38,000 Square Miles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Nation’s Global Gateway for Trade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Develops the Region’s Long-Range Transportation Plan (RTP/SCS) 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10" y="1126977"/>
            <a:ext cx="1658256" cy="165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30" y="1087894"/>
            <a:ext cx="1666384" cy="1658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760" y="1052086"/>
            <a:ext cx="1658256" cy="1658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60" y="2820591"/>
            <a:ext cx="5368324" cy="3842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8831" y="3938227"/>
            <a:ext cx="289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SAN BERNARDINO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5855" y="4289998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LOS ANGELES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896" y="4331045"/>
            <a:ext cx="117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VENTURA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3729" y="5183088"/>
            <a:ext cx="2762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RIVERSIDE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3867" y="6011763"/>
            <a:ext cx="1422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IMPERIAL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0486" y="5285033"/>
            <a:ext cx="117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ORANGE</a:t>
            </a:r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133" y="177800"/>
            <a:ext cx="11734800" cy="11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4" tIns="54423" rIns="108844" bIns="54423" anchor="ctr"/>
          <a:lstStyle/>
          <a:p>
            <a:r>
              <a:rPr lang="en-US" sz="5400" b="1" dirty="0">
                <a:ea typeface="Tahoma" panose="020B0604030504040204" pitchFamily="34" charset="0"/>
                <a:cs typeface="Tahoma" panose="020B0604030504040204" pitchFamily="34" charset="0"/>
              </a:rPr>
              <a:t>SCAG Deals with these Regional Issues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7544" y="1586780"/>
            <a:ext cx="11747712" cy="5056429"/>
            <a:chOff x="326767" y="1432719"/>
            <a:chExt cx="16916400" cy="7281492"/>
          </a:xfrm>
        </p:grpSpPr>
        <p:pic>
          <p:nvPicPr>
            <p:cNvPr id="1167" name="Picture 143" descr="C:\Users\hart\Desktop\2653 SoCal Water Summit ppt\scag programs transport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67" y="1432719"/>
              <a:ext cx="16916400" cy="3806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C:\Users\hart\Desktop\2653 SoCal Water Summit ppt\scag programs scs land u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67" y="4907830"/>
              <a:ext cx="16916400" cy="3806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3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82321" y="0"/>
            <a:ext cx="11709680" cy="1371600"/>
          </a:xfrm>
          <a:prstGeom prst="rect">
            <a:avLst/>
          </a:prstGeom>
        </p:spPr>
        <p:txBody>
          <a:bodyPr vert="horz" lIns="108844" tIns="54423" rIns="108844" bIns="5442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  <a:ea typeface="Tahoma" pitchFamily="34" charset="0"/>
                <a:cs typeface="Tahoma" pitchFamily="34" charset="0"/>
              </a:rPr>
              <a:t>SCAG’s Governance Structure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12268" y="1154698"/>
            <a:ext cx="717973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4" tIns="54423" rIns="108844" bIns="54423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800" b="1" dirty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General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Assembly </a:t>
            </a: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Representative from each member jurisdiction</a:t>
            </a: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Meets once a year (public meeting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8158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9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Regional Council </a:t>
            </a: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Comprised of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88 members (local elected officials and one private sector representative)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Meets once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month (public meeting)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Sets policy direction for the agency</a:t>
            </a:r>
          </a:p>
          <a:p>
            <a:pPr marL="408158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9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Policy Committees</a:t>
            </a: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 major policy committees</a:t>
            </a: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Meets once a month (public meeting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367" lvl="1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Makes policy recommendations 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the Regional Council</a:t>
            </a:r>
          </a:p>
          <a:p>
            <a:pPr marL="408158" indent="-40815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55A93"/>
              </a:buClr>
              <a:buSzPct val="120000"/>
            </a:pP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196" name="Picture 4" descr="I:\Active Jobs1\2572 Hasan's IEEP PowerPoint\jpegs\GA_0057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0" y="1371599"/>
            <a:ext cx="4704057" cy="47040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+mn-lt"/>
              </a:rPr>
              <a:t>SCAG Member Benefits</a:t>
            </a:r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Voice in Regional Planning</a:t>
            </a:r>
          </a:p>
          <a:p>
            <a:pPr>
              <a:buClr>
                <a:schemeClr val="accent1"/>
              </a:buClr>
            </a:pPr>
            <a:endParaRPr lang="en-US" sz="105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Funding Opportunities </a:t>
            </a:r>
          </a:p>
          <a:p>
            <a:pPr>
              <a:buClr>
                <a:schemeClr val="accent1"/>
              </a:buClr>
            </a:pPr>
            <a:endParaRPr lang="en-US" sz="1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Transportation</a:t>
            </a:r>
          </a:p>
          <a:p>
            <a:pPr>
              <a:buClr>
                <a:schemeClr val="accent1"/>
              </a:buClr>
            </a:pPr>
            <a:endParaRPr lang="en-US" sz="1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Advocacy </a:t>
            </a:r>
          </a:p>
          <a:p>
            <a:pPr>
              <a:buClr>
                <a:schemeClr val="accent1"/>
              </a:buClr>
            </a:pPr>
            <a:endParaRPr lang="en-US" sz="1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Data, GIS &amp; Modeling</a:t>
            </a:r>
          </a:p>
          <a:p>
            <a:pPr>
              <a:buClr>
                <a:schemeClr val="accent1"/>
              </a:buClr>
            </a:pPr>
            <a:endParaRPr lang="en-US" sz="1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Library of Regional Studies</a:t>
            </a:r>
          </a:p>
          <a:p>
            <a:pPr>
              <a:buClr>
                <a:schemeClr val="accent1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54" y="2940343"/>
            <a:ext cx="3119874" cy="2075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166" r="9577"/>
          <a:stretch/>
        </p:blipFill>
        <p:spPr>
          <a:xfrm>
            <a:off x="7456164" y="5510362"/>
            <a:ext cx="3389972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05" y="4230110"/>
            <a:ext cx="3576549" cy="1027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05" y="2734275"/>
            <a:ext cx="3181350" cy="115252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30" y="1366005"/>
            <a:ext cx="3768041" cy="1119913"/>
          </a:xfrm>
        </p:spPr>
      </p:pic>
    </p:spTree>
    <p:extLst>
      <p:ext uri="{BB962C8B-B14F-4D97-AF65-F5344CB8AC3E}">
        <p14:creationId xmlns:p14="http://schemas.microsoft.com/office/powerpoint/2010/main" val="9723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2016 RTP/SCS – </a:t>
            </a:r>
            <a:r>
              <a:rPr lang="en-US" sz="53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Adopted April 7, 2016 </a:t>
            </a:r>
            <a:endParaRPr lang="en-US" sz="53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89312" y="1984244"/>
            <a:ext cx="2674891" cy="89072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What?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600889" y="2022287"/>
            <a:ext cx="2903113" cy="81463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Why?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60852" y="2955792"/>
            <a:ext cx="5183188" cy="368458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Transportation </a:t>
            </a:r>
            <a:r>
              <a:rPr lang="en-US" sz="2200" dirty="0">
                <a:solidFill>
                  <a:schemeClr val="tx1"/>
                </a:solidFill>
              </a:rPr>
              <a:t>knows no </a:t>
            </a:r>
            <a:r>
              <a:rPr lang="en-US" sz="2200" dirty="0" smtClean="0">
                <a:solidFill>
                  <a:schemeClr val="tx1"/>
                </a:solidFill>
              </a:rPr>
              <a:t>boundaries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Coordinate regional projects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Facilitates </a:t>
            </a:r>
            <a:r>
              <a:rPr lang="en-US" sz="2200" dirty="0" smtClean="0">
                <a:solidFill>
                  <a:schemeClr val="tx1"/>
                </a:solidFill>
              </a:rPr>
              <a:t>regional/local competitiveness for funding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Integrates transportation investments and land use strategies 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Allows any federally-funded or regionally-significant projects to maintain their eligibility for federal funding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3539" y="2955792"/>
            <a:ext cx="5157787" cy="3658718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Long-term </a:t>
            </a:r>
            <a:r>
              <a:rPr lang="en-US" sz="2400" dirty="0">
                <a:solidFill>
                  <a:schemeClr val="tx1"/>
                </a:solidFill>
              </a:rPr>
              <a:t>Vision and Investment </a:t>
            </a:r>
            <a:r>
              <a:rPr lang="en-US" sz="2400" dirty="0" smtClean="0">
                <a:solidFill>
                  <a:schemeClr val="tx1"/>
                </a:solidFill>
              </a:rPr>
              <a:t>Framework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Federal Requirement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Updated every 4 years to maintain eligibility for federal funding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Long Range: 20+ years into the future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Financially-constrained: Revenues = Costs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Passes regional emission standards (Conformity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State Requirement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Must meet SB 375 requirements (address GHG reductions)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64" y="1606876"/>
            <a:ext cx="3692425" cy="690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098" y="1546964"/>
            <a:ext cx="866616" cy="866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64" y="1546964"/>
            <a:ext cx="882641" cy="882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56" y="1577205"/>
            <a:ext cx="852400" cy="8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464" y="1572406"/>
            <a:ext cx="861997" cy="8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31"/>
          <a:stretch/>
        </p:blipFill>
        <p:spPr>
          <a:xfrm>
            <a:off x="4549671" y="1803402"/>
            <a:ext cx="3310495" cy="379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4" y="1803401"/>
            <a:ext cx="3318653" cy="3733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t="177" r="17943" b="-177"/>
          <a:stretch/>
        </p:blipFill>
        <p:spPr>
          <a:xfrm>
            <a:off x="8182820" y="1803402"/>
            <a:ext cx="3311536" cy="38159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8564" y="5309512"/>
            <a:ext cx="3318653" cy="1167488"/>
          </a:xfrm>
          <a:prstGeom prst="rect">
            <a:avLst/>
          </a:prstGeom>
          <a:solidFill>
            <a:srgbClr val="46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2667" b="1" dirty="0">
                <a:solidFill>
                  <a:srgbClr val="FFFFFF"/>
                </a:solidFill>
              </a:rPr>
              <a:t>Advertising Campaign</a:t>
            </a: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549671" y="5312507"/>
            <a:ext cx="3334216" cy="1164493"/>
          </a:xfrm>
          <a:prstGeom prst="rect">
            <a:avLst/>
          </a:prstGeom>
          <a:solidFill>
            <a:srgbClr val="46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 defTabSz="10223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67" b="1" dirty="0">
                <a:solidFill>
                  <a:srgbClr val="FFFFFF"/>
                </a:solidFill>
              </a:rPr>
              <a:t>Toolkits/</a:t>
            </a:r>
            <a:br>
              <a:rPr lang="en-US" sz="2667" b="1" dirty="0">
                <a:solidFill>
                  <a:srgbClr val="FFFFFF"/>
                </a:solidFill>
              </a:rPr>
            </a:br>
            <a:r>
              <a:rPr lang="en-US" sz="2667" b="1" dirty="0">
                <a:solidFill>
                  <a:srgbClr val="FFFFFF"/>
                </a:solidFill>
              </a:rPr>
              <a:t>Trainings</a:t>
            </a:r>
          </a:p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182821" y="5309512"/>
            <a:ext cx="3331521" cy="1167488"/>
          </a:xfrm>
          <a:prstGeom prst="rect">
            <a:avLst/>
          </a:prstGeom>
          <a:solidFill>
            <a:srgbClr val="46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 defTabSz="10223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67" b="1" dirty="0">
                <a:solidFill>
                  <a:srgbClr val="FFFFFF"/>
                </a:solidFill>
              </a:rPr>
              <a:t>Open Streets &amp; </a:t>
            </a:r>
            <a:br>
              <a:rPr lang="en-US" sz="2667" b="1" dirty="0">
                <a:solidFill>
                  <a:srgbClr val="FFFFFF"/>
                </a:solidFill>
              </a:rPr>
            </a:br>
            <a:r>
              <a:rPr lang="en-US" sz="2667" b="1" dirty="0">
                <a:solidFill>
                  <a:srgbClr val="FFFFFF"/>
                </a:solidFill>
              </a:rPr>
              <a:t>Temporary Events</a:t>
            </a:r>
          </a:p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Human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93902" y="5221829"/>
            <a:ext cx="9613922" cy="1082173"/>
            <a:chOff x="3186527" y="4054698"/>
            <a:chExt cx="7927942" cy="1082173"/>
          </a:xfrm>
        </p:grpSpPr>
        <p:sp>
          <p:nvSpPr>
            <p:cNvPr id="8" name="Rectangle 7"/>
            <p:cNvSpPr/>
            <p:nvPr/>
          </p:nvSpPr>
          <p:spPr>
            <a:xfrm>
              <a:off x="3186529" y="4054698"/>
              <a:ext cx="7927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600" dirty="0" smtClean="0">
                  <a:solidFill>
                    <a:schemeClr val="bg1">
                      <a:lumMod val="50000"/>
                    </a:schemeClr>
                  </a:solidFill>
                </a:rPr>
                <a:t>Thank you!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86527" y="4490540"/>
              <a:ext cx="7927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</a:rPr>
                <a:t>Learn more by visiting </a:t>
              </a: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</a:rPr>
                <a:t>http://www.scag.ca.gov. </a:t>
              </a:r>
              <a:endParaRPr lang="en-US" sz="3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93" y="460802"/>
            <a:ext cx="6729998" cy="4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G RTP/SCS 2016">
  <a:themeElements>
    <a:clrScheme name="SCAG-RTPSCS-2016">
      <a:dk1>
        <a:srgbClr val="285680"/>
      </a:dk1>
      <a:lt1>
        <a:sysClr val="window" lastClr="FFFFFF"/>
      </a:lt1>
      <a:dk2>
        <a:srgbClr val="34495E"/>
      </a:dk2>
      <a:lt2>
        <a:srgbClr val="E7E6E6"/>
      </a:lt2>
      <a:accent1>
        <a:srgbClr val="285680"/>
      </a:accent1>
      <a:accent2>
        <a:srgbClr val="E67E25"/>
      </a:accent2>
      <a:accent3>
        <a:srgbClr val="25AE60"/>
      </a:accent3>
      <a:accent4>
        <a:srgbClr val="F1C418"/>
      </a:accent4>
      <a:accent5>
        <a:srgbClr val="757070"/>
      </a:accent5>
      <a:accent6>
        <a:srgbClr val="955AA5"/>
      </a:accent6>
      <a:hlink>
        <a:srgbClr val="629ACE"/>
      </a:hlink>
      <a:folHlink>
        <a:srgbClr val="A48BC1"/>
      </a:folHlink>
    </a:clrScheme>
    <a:fontScheme name="Custom 29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42141</TotalTime>
  <Words>468</Words>
  <Application>Microsoft Office PowerPoint</Application>
  <PresentationFormat>Custom</PresentationFormat>
  <Paragraphs>88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SCAG RTP/SCS 2016</vt:lpstr>
      <vt:lpstr>PowerPoint Presentation</vt:lpstr>
      <vt:lpstr>What is SCAG?</vt:lpstr>
      <vt:lpstr>PowerPoint Presentation</vt:lpstr>
      <vt:lpstr>PowerPoint Presentation</vt:lpstr>
      <vt:lpstr>SCAG Member Benefits</vt:lpstr>
      <vt:lpstr>2016 RTP/SCS – Adopted April 7, 2016 </vt:lpstr>
      <vt:lpstr>Go Human Campaign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Chamberlain</dc:creator>
  <cp:keywords>RTP SCS Draft Elected Official Briefing</cp:keywords>
  <cp:lastModifiedBy>Erin Sasse</cp:lastModifiedBy>
  <cp:revision>1065</cp:revision>
  <cp:lastPrinted>2016-08-11T16:00:09Z</cp:lastPrinted>
  <dcterms:created xsi:type="dcterms:W3CDTF">2014-10-19T13:32:49Z</dcterms:created>
  <dcterms:modified xsi:type="dcterms:W3CDTF">2017-02-03T00:06:56Z</dcterms:modified>
</cp:coreProperties>
</file>